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03" r:id="rId5"/>
    <p:sldId id="2147472800" r:id="rId6"/>
    <p:sldId id="2147472781" r:id="rId7"/>
    <p:sldId id="2147472802" r:id="rId8"/>
    <p:sldId id="2147472783" r:id="rId9"/>
    <p:sldId id="2147472784" r:id="rId10"/>
    <p:sldId id="2147472785" r:id="rId11"/>
    <p:sldId id="2147472786" r:id="rId12"/>
    <p:sldId id="2147472787" r:id="rId13"/>
    <p:sldId id="2147472788" r:id="rId14"/>
    <p:sldId id="2147472803" r:id="rId15"/>
    <p:sldId id="2147472790" r:id="rId16"/>
    <p:sldId id="2147472791" r:id="rId17"/>
    <p:sldId id="268" r:id="rId18"/>
    <p:sldId id="2147472804" r:id="rId19"/>
    <p:sldId id="2147472793" r:id="rId20"/>
    <p:sldId id="2147472795" r:id="rId21"/>
    <p:sldId id="2147472796" r:id="rId22"/>
    <p:sldId id="2147472792" r:id="rId23"/>
    <p:sldId id="2147472799" r:id="rId24"/>
    <p:sldId id="2147472798" r:id="rId25"/>
    <p:sldId id="2147472801" r:id="rId26"/>
    <p:sldId id="2147472740" r:id="rId27"/>
    <p:sldId id="2146847246" r:id="rId28"/>
    <p:sldId id="2147472777" r:id="rId29"/>
    <p:sldId id="2146847230" r:id="rId30"/>
    <p:sldId id="2146847244" r:id="rId31"/>
    <p:sldId id="2147472738" r:id="rId32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4" orient="horz" pos="1643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phie van der Wansem" initials="SvdW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558F"/>
    <a:srgbClr val="8AB27B"/>
    <a:srgbClr val="E9C31E"/>
    <a:srgbClr val="C4242B"/>
    <a:srgbClr val="22679A"/>
    <a:srgbClr val="00B050"/>
    <a:srgbClr val="D4E4F3"/>
    <a:srgbClr val="033659"/>
    <a:srgbClr val="0A4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FBC1A-5BB5-934D-A2D8-5F40EAB79249}" v="131" dt="2023-08-21T01:42:04.719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8"/>
    <p:restoredTop sz="94720"/>
  </p:normalViewPr>
  <p:slideViewPr>
    <p:cSldViewPr snapToGrid="0">
      <p:cViewPr>
        <p:scale>
          <a:sx n="220" d="100"/>
          <a:sy n="220" d="100"/>
        </p:scale>
        <p:origin x="2808" y="1088"/>
      </p:cViewPr>
      <p:guideLst>
        <p:guide orient="horz" pos="1643"/>
        <p:guide pos="288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A5D2111-29F8-CC4F-A356-A10993281B0F}" type="datetimeFigureOut">
              <a:rPr lang="en-US">
                <a:latin typeface="Arial" charset="0"/>
              </a:rPr>
              <a:pPr/>
              <a:t>8/24/23</a:t>
            </a:fld>
            <a:endParaRPr lang="en-US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DF27159-EE9F-6647-8DEC-7B741C637347}" type="slidenum">
              <a:rPr lang="en-US">
                <a:latin typeface="Arial" charset="0"/>
              </a:rPr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22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Arial" charset="0"/>
              </a:defRPr>
            </a:lvl1pPr>
          </a:lstStyle>
          <a:p>
            <a:fld id="{71CF5455-EA6F-E342-84CA-77352A2CD83C}" type="datetimeFigureOut">
              <a:rPr lang="en-US" smtClean="0"/>
              <a:pPr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Arial" charset="0"/>
              </a:defRPr>
            </a:lvl1pPr>
          </a:lstStyle>
          <a:p>
            <a:fld id="{EC87EF4F-7B4D-4041-99CF-783751CD3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1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idx="1"/>
          </p:nvPr>
        </p:nvSpPr>
        <p:spPr>
          <a:xfrm>
            <a:off x="3175" y="4907"/>
            <a:ext cx="9140825" cy="5143500"/>
          </a:xfrm>
        </p:spPr>
        <p:txBody>
          <a:bodyPr vert="horz" rtlCol="0" anchor="ctr" anchorCtr="1"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655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0" y="162045"/>
            <a:ext cx="8279856" cy="1280160"/>
          </a:xfrm>
          <a:solidFill>
            <a:schemeClr val="tx1">
              <a:alpha val="90000"/>
            </a:schemeClr>
          </a:solidFill>
        </p:spPr>
        <p:txBody>
          <a:bodyPr lIns="540000" tIns="180000" rIns="3960000" bIns="180000"/>
          <a:lstStyle>
            <a:lvl1pPr algn="l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style</a:t>
            </a:r>
            <a:endParaRPr lang="en-US"/>
          </a:p>
        </p:txBody>
      </p:sp>
      <p:pic>
        <p:nvPicPr>
          <p:cNvPr id="5" name="Picture 4" descr="A black background with white letters and a red plus&#10;&#10;Description automatically generated">
            <a:extLst>
              <a:ext uri="{FF2B5EF4-FFF2-40B4-BE49-F238E27FC236}">
                <a16:creationId xmlns:a16="http://schemas.microsoft.com/office/drawing/2014/main" id="{33C64C55-68B0-E024-6E52-292879BBBBF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0" y="666950"/>
            <a:ext cx="1378458" cy="309072"/>
          </a:xfrm>
          <a:prstGeom prst="rect">
            <a:avLst/>
          </a:prstGeom>
        </p:spPr>
      </p:pic>
      <p:pic>
        <p:nvPicPr>
          <p:cNvPr id="6" name="Picture 5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0F1DED23-BE67-CEC5-A31F-89A58E16EB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44588" y="578747"/>
            <a:ext cx="729354" cy="485478"/>
          </a:xfrm>
          <a:prstGeom prst="rect">
            <a:avLst/>
          </a:prstGeom>
        </p:spPr>
      </p:pic>
      <p:pic>
        <p:nvPicPr>
          <p:cNvPr id="8" name="Picture 7" descr="A blue and red logo&#10;&#10;Description automatically generated">
            <a:extLst>
              <a:ext uri="{FF2B5EF4-FFF2-40B4-BE49-F238E27FC236}">
                <a16:creationId xmlns:a16="http://schemas.microsoft.com/office/drawing/2014/main" id="{A6B43502-4AFA-D94E-C3D5-5CAD81D7890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29987" y="647096"/>
            <a:ext cx="931768" cy="3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2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E83F665-18CA-A0BA-E5BD-5B7AD33DD4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4203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E83F665-18CA-A0BA-E5BD-5B7AD33DD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7200000" cy="561600"/>
          </a:xfrm>
          <a:solidFill>
            <a:schemeClr val="tx1">
              <a:alpha val="90000"/>
            </a:schemeClr>
          </a:solidFill>
        </p:spPr>
        <p:txBody>
          <a:bodyPr vert="horz"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[Key Message] 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CDB98C-B207-ABEA-98AF-23CF833F62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8450" y="880281"/>
            <a:ext cx="6007100" cy="350757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/>
            </a:lvl1pPr>
            <a:lvl2pPr marL="273050" indent="-27305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533400" indent="-2603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806450" indent="-27305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4315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707" y="905182"/>
            <a:ext cx="7221648" cy="3333136"/>
          </a:xfrm>
          <a:solidFill>
            <a:schemeClr val="tx1">
              <a:alpha val="90000"/>
            </a:schemeClr>
          </a:solidFill>
        </p:spPr>
        <p:txBody>
          <a:bodyPr lIns="1080000" tIns="360000" rIns="720000" bIns="1080000" anchor="ctr" anchorCtr="0"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“Click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Quote”</a:t>
            </a:r>
            <a:endParaRPr lang="en-US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03937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010309" y="3032788"/>
            <a:ext cx="4908307" cy="520640"/>
          </a:xfrm>
        </p:spPr>
        <p:txBody>
          <a:bodyPr/>
          <a:lstStyle>
            <a:lvl1pPr marL="0" indent="0">
              <a:buFontTx/>
              <a:buNone/>
              <a:defRPr sz="1300" baseline="0">
                <a:solidFill>
                  <a:srgbClr val="D4E4F3"/>
                </a:solidFill>
              </a:defRPr>
            </a:lvl1pPr>
            <a:lvl2pPr marL="457200" indent="0">
              <a:buFontTx/>
              <a:buNone/>
              <a:defRPr sz="1300" baseline="0">
                <a:solidFill>
                  <a:srgbClr val="D4E4F3"/>
                </a:solidFill>
              </a:defRPr>
            </a:lvl2pPr>
            <a:lvl3pPr marL="914400" indent="0">
              <a:buFontTx/>
              <a:buNone/>
              <a:defRPr sz="1300" baseline="0">
                <a:solidFill>
                  <a:srgbClr val="D4E4F3"/>
                </a:solidFill>
              </a:defRPr>
            </a:lvl3pPr>
            <a:lvl4pPr marL="1371600" indent="0">
              <a:buFontTx/>
              <a:buNone/>
              <a:defRPr sz="1300" baseline="0">
                <a:solidFill>
                  <a:srgbClr val="D4E4F3"/>
                </a:solidFill>
              </a:defRPr>
            </a:lvl4pPr>
            <a:lvl5pPr marL="1828800" indent="0">
              <a:buFontTx/>
              <a:buNone/>
              <a:defRPr sz="1300" baseline="0">
                <a:solidFill>
                  <a:srgbClr val="D4E4F3"/>
                </a:solidFill>
              </a:defRPr>
            </a:lvl5pPr>
          </a:lstStyle>
          <a:p>
            <a:pPr lvl="0"/>
            <a:r>
              <a:rPr lang="en-US" sz="1300">
                <a:solidFill>
                  <a:srgbClr val="D4E4F3"/>
                </a:solidFill>
                <a:latin typeface="Arial" charset="0"/>
              </a:rPr>
              <a:t>— </a:t>
            </a:r>
            <a:r>
              <a:rPr lang="en-US"/>
              <a:t>Click to edit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15E93-FBF8-4AC0-EA34-19091DE199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list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58645" y="905182"/>
            <a:ext cx="7226710" cy="3333136"/>
          </a:xfrm>
          <a:solidFill>
            <a:schemeClr val="tx1">
              <a:alpha val="90000"/>
            </a:schemeClr>
          </a:solidFill>
        </p:spPr>
        <p:txBody>
          <a:bodyPr lIns="720000" tIns="360000" rIns="720000" bIns="360000" anchor="ctr" anchorCtr="0"/>
          <a:lstStyle>
            <a:lvl1pPr marL="273050" marR="0" indent="-2730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>
                <a:schemeClr val="accent4"/>
              </a:buClr>
              <a:buSzTx/>
              <a:buFont typeface="Wingdings" charset="2"/>
              <a:buChar char="§"/>
              <a:tabLst/>
              <a:defRPr sz="16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2pPr>
            <a:lvl3pPr marL="1143000" indent="-228600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3pPr>
            <a:lvl4pPr marL="1600200" indent="-228600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4pPr>
            <a:lvl5pPr marL="2057400" indent="-228600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9861D-DC95-9F92-24A2-426F6A64D2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1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ulletlist on image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 userDrawn="1">
            <p:ph type="body" sz="quarter" idx="11"/>
          </p:nvPr>
        </p:nvSpPr>
        <p:spPr>
          <a:xfrm>
            <a:off x="958645" y="905182"/>
            <a:ext cx="7226710" cy="3333136"/>
          </a:xfrm>
          <a:solidFill>
            <a:schemeClr val="tx1">
              <a:alpha val="90000"/>
            </a:schemeClr>
          </a:solidFill>
        </p:spPr>
        <p:txBody>
          <a:bodyPr lIns="720000" tIns="360000" rIns="720000" bIns="360000" anchor="ctr" anchorCtr="0">
            <a:noAutofit/>
          </a:bodyPr>
          <a:lstStyle>
            <a:lvl1pPr marL="0" marR="0" indent="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>
                <a:srgbClr val="9BBAD5"/>
              </a:buClr>
              <a:buSzTx/>
              <a:buFontTx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2pPr>
            <a:lvl3pPr marL="1143000" indent="-228600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3pPr>
            <a:lvl4pPr marL="1600200" indent="-228600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4pPr>
            <a:lvl5pPr marL="2057400" indent="-228600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A0599-6B6C-0BA7-3EB7-34060881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4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1568314" y="1507259"/>
            <a:ext cx="6007371" cy="2705100"/>
          </a:xfrm>
        </p:spPr>
        <p:txBody>
          <a:bodyPr/>
          <a:lstStyle>
            <a:lvl1pPr marL="273050" indent="-273050">
              <a:spcBef>
                <a:spcPts val="1900"/>
              </a:spcBef>
              <a:buClr>
                <a:schemeClr val="accent3"/>
              </a:buClr>
              <a:buFont typeface="Arial"/>
              <a:buChar char="•"/>
              <a:defRPr sz="1600"/>
            </a:lvl1pPr>
            <a:lvl2pPr marL="273050" indent="-273050">
              <a:spcBef>
                <a:spcPts val="1900"/>
              </a:spcBef>
              <a:buClr>
                <a:schemeClr val="accent3"/>
              </a:buClr>
              <a:buFont typeface="Arial"/>
              <a:buChar char="•"/>
              <a:defRPr sz="1600">
                <a:solidFill>
                  <a:srgbClr val="FF0000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162045"/>
            <a:ext cx="7200000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Title 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68450" y="880281"/>
            <a:ext cx="6007100" cy="3507570"/>
          </a:xfrm>
        </p:spPr>
        <p:txBody>
          <a:bodyPr/>
          <a:lstStyle>
            <a:lvl1pPr marL="0" indent="0">
              <a:buNone/>
              <a:defRPr/>
            </a:lvl1pPr>
            <a:lvl2pPr marL="273050" indent="-273050">
              <a:defRPr/>
            </a:lvl2pPr>
            <a:lvl3pPr marL="533400" indent="-260350">
              <a:defRPr/>
            </a:lvl3pPr>
            <a:lvl4pPr marL="806450" indent="-273050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2045"/>
            <a:ext cx="7201647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252484" y="1319213"/>
            <a:ext cx="5197034" cy="3068638"/>
          </a:xfrm>
        </p:spPr>
        <p:txBody>
          <a:bodyPr/>
          <a:lstStyle>
            <a:lvl1pPr marL="0" indent="0">
              <a:buNone/>
              <a:defRPr/>
            </a:lvl1pPr>
            <a:lvl2pPr marL="273050" indent="-273050">
              <a:defRPr/>
            </a:lvl2pPr>
            <a:lvl3pPr marL="533400" indent="-260350">
              <a:defRPr/>
            </a:lvl3pPr>
            <a:lvl4pPr marL="806450" indent="-273050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71332" y="1319213"/>
            <a:ext cx="2244906" cy="3055937"/>
          </a:xfrm>
        </p:spPr>
        <p:txBody>
          <a:bodyPr anchor="ctr" anchorCtr="1"/>
          <a:lstStyle>
            <a:lvl1pPr marL="0" indent="0">
              <a:buNone/>
              <a:defRPr sz="2000" baseline="0"/>
            </a:lvl1pPr>
          </a:lstStyle>
          <a:p>
            <a:endParaRPr lang="nl-NL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162045"/>
            <a:ext cx="7194176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162045"/>
            <a:ext cx="7194176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9471626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3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5610856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6350000" imgH="6350000" progId="TCLayout.ActiveDocument.1">
                  <p:embed/>
                </p:oleObj>
              </mc:Choice>
              <mc:Fallback>
                <p:oleObj name="think-cell Slide" r:id="rId13" imgW="6350000" imgH="635000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6961909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mv="urn:schemas-microsoft-com:mac:vml" xmlns:mc="http://schemas.openxmlformats.org/markup-compatibility/2006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mv="urn:schemas-microsoft-com:mac:vml" xmlns:mc="http://schemas.openxmlformats.org/markup-compatibility/2006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v="urn:schemas-microsoft-com:mac:vml" xmlns:mc="http://schemas.openxmlformats.org/markup-compatibility/2006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mv="urn:schemas-microsoft-com:mac:vml" xmlns:mc="http://schemas.openxmlformats.org/markup-compatibility/2006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mv="urn:schemas-microsoft-com:mac:vml" xmlns:mc="http://schemas.openxmlformats.org/markup-compatibility/2006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v="urn:schemas-microsoft-com:mac:vml" xmlns:mc="http://schemas.openxmlformats.org/markup-compatibility/2006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text</a:t>
            </a:r>
            <a:r>
              <a:rPr lang="nl-NL"/>
              <a:t> </a:t>
            </a:r>
            <a:r>
              <a:rPr lang="nl-NL" err="1"/>
              <a:t>styles</a:t>
            </a:r>
            <a:endParaRPr lang="nl-NL"/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 err="1"/>
              <a:t>Third</a:t>
            </a:r>
            <a:r>
              <a:rPr lang="nl-NL"/>
              <a:t> level</a:t>
            </a:r>
          </a:p>
          <a:p>
            <a:pPr lvl="3"/>
            <a:r>
              <a:rPr lang="nl-NL" err="1"/>
              <a:t>Fourth</a:t>
            </a:r>
            <a:r>
              <a:rPr lang="nl-NL"/>
              <a:t>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  <p:sldLayoutId id="2147483662" r:id="rId4"/>
    <p:sldLayoutId id="2147483663" r:id="rId5"/>
    <p:sldLayoutId id="2147483664" r:id="rId6"/>
    <p:sldLayoutId id="2147483668" r:id="rId7"/>
    <p:sldLayoutId id="2147483675" r:id="rId8"/>
    <p:sldLayoutId id="2147483676" r:id="rId9"/>
    <p:sldLayoutId id="2147483678" r:id="rId10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000" b="0" i="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20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None/>
        <a:defRPr sz="1600" b="0" i="0" kern="120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3050" indent="-273050" algn="l" defTabSz="45720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3400" indent="-260350" algn="l" defTabSz="45720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806450" indent="-273050" algn="l" defTabSz="45720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C4242B"/>
        </a:buClr>
        <a:buFont typeface="Wingdings" charset="2"/>
        <a:buChar char="§"/>
        <a:defRPr sz="2000" b="0" i="0" kern="1200" baseline="0">
          <a:solidFill>
            <a:schemeClr val="tx1"/>
          </a:solidFill>
          <a:latin typeface="Arial" charset="0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naccel.com/products/fetal-lit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hyperlink" Target="https://www.who.int/publications/i/item/9789240049505" TargetMode="External"/><Relationship Id="rId4" Type="http://schemas.openxmlformats.org/officeDocument/2006/relationships/hyperlink" Target="https://www.bio-rithm.com/femom-lit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history.org/blog/the-storage-engine-a-timeline-of-milestones-in-storage-technology/" TargetMode="External"/><Relationship Id="rId7" Type="http://schemas.openxmlformats.org/officeDocument/2006/relationships/hyperlink" Target="https://computerhistory.org/timeline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computerhistory.org/internethistory/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khanacademy.org/computing/computers-and-internet/xcae6f4a7ff015e7d:the-internet/xcae6f4a7ff015e7d:routing-with-redundancy/a/internet-routing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ookla.com/articles/mobile-perfrormance-mtn-airtel-orange-vodacom-sub-saharan-africa-q3-2022" TargetMode="External"/><Relationship Id="rId4" Type="http://schemas.openxmlformats.org/officeDocument/2006/relationships/hyperlink" Target="https://www.researchgate.net/publication/343577759_The_Role_of_5G_Technologies_Challenges_in_Smart_Cities_and_Intelligent_Transportation_Systems/figures?lo=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9/7/237714-on-the-hourglass-model/abstract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hys.org/news/2011-08-internet-architecture-hourglass-future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history.org/blog/the-storage-engine-a-timeline-of-milestones-in-storage-technology/" TargetMode="External"/><Relationship Id="rId7" Type="http://schemas.openxmlformats.org/officeDocument/2006/relationships/hyperlink" Target="https://computerhistory.org/timeline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computerhistory.org/internethistory/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hblok.net/blog/posts/2017/12/17/historical-cost-of-computer-memory-and-storage-4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atacentricmanifesto.org/principles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sitory.tudelft.nl/islandora/object/uuid%3A685c0126-a90c-411d-946d-4b3e2e2a78c2?collection=research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erninghealthfutures2030.org/wp-content/uploads/2022/12/DataSolidarity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ohie.org/arch-spec/openhie-component-specifications-1/openhie-health-management-information-system-hmis" TargetMode="External"/><Relationship Id="rId13" Type="http://schemas.openxmlformats.org/officeDocument/2006/relationships/hyperlink" Target="http://openhim.org/docs/configuration/channels" TargetMode="External"/><Relationship Id="rId18" Type="http://schemas.openxmlformats.org/officeDocument/2006/relationships/hyperlink" Target="https://www.researchgate.net/publication/351208709_One_country's_journey_to_interoperability_Tanzania's_experience_developing_and_implementing_a_national_health_information_exchange" TargetMode="External"/><Relationship Id="rId3" Type="http://schemas.openxmlformats.org/officeDocument/2006/relationships/hyperlink" Target="https://guides.ohie.org/arch-spec/openhie-component-specifications-1/openhie-facility-registry-fr" TargetMode="External"/><Relationship Id="rId7" Type="http://schemas.openxmlformats.org/officeDocument/2006/relationships/hyperlink" Target="https://guides.ohie.org/arch-spec/openhie-component-specifications-1/openhie-finance-and-insurance-service" TargetMode="External"/><Relationship Id="rId12" Type="http://schemas.openxmlformats.org/officeDocument/2006/relationships/hyperlink" Target="https://profiles.ihe.net/ITI/TF/Volume1/ch-9.html" TargetMode="External"/><Relationship Id="rId17" Type="http://schemas.openxmlformats.org/officeDocument/2006/relationships/hyperlink" Target="https://www.researchgate.net/publication/350650962_Adoption_of_ICT_to_Enhance_Access_to_Healthcare_in_Kenya" TargetMode="External"/><Relationship Id="rId2" Type="http://schemas.openxmlformats.org/officeDocument/2006/relationships/hyperlink" Target="https://guides.ohie.org/arch-spec/openhie-component-specifications-1/client-registry" TargetMode="External"/><Relationship Id="rId16" Type="http://schemas.openxmlformats.org/officeDocument/2006/relationships/hyperlink" Target="https://ohie.org/impact-stories/nigeria-data-exchange-architecture-for-the-national-data-repository/" TargetMode="External"/><Relationship Id="rId20" Type="http://schemas.openxmlformats.org/officeDocument/2006/relationships/hyperlink" Target="https://www-ncbi-nlm-nih-gov.dianus.libr.tue.nl/pmc/articles/PMC9931258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uides.ohie.org/arch-spec/openhie-component-specifications-1/openhie-product-catalogue-pc" TargetMode="External"/><Relationship Id="rId11" Type="http://schemas.openxmlformats.org/officeDocument/2006/relationships/hyperlink" Target="http://openhim.org/docs/introduction/key-components#openhim-administration-console" TargetMode="External"/><Relationship Id="rId5" Type="http://schemas.openxmlformats.org/officeDocument/2006/relationships/hyperlink" Target="https://guides.ohie.org/arch-spec/openhie-component-specifications-1/openhie-terminology-service-ts" TargetMode="External"/><Relationship Id="rId15" Type="http://schemas.openxmlformats.org/officeDocument/2006/relationships/hyperlink" Target="https://guides.ohie.org/arch-spec/openhie-component-specifications-1/point-of-care-systems" TargetMode="External"/><Relationship Id="rId10" Type="http://schemas.openxmlformats.org/officeDocument/2006/relationships/hyperlink" Target="https://guides.ohie.org/arch-spec/openhie-component-specifications-1/openhie-shared-health-record-shr" TargetMode="External"/><Relationship Id="rId19" Type="http://schemas.openxmlformats.org/officeDocument/2006/relationships/hyperlink" Target="https://guides.ohie.org/arch-spec/architecture-specification/overview-of-the-architecture" TargetMode="External"/><Relationship Id="rId4" Type="http://schemas.openxmlformats.org/officeDocument/2006/relationships/hyperlink" Target="https://guides.ohie.org/arch-spec/openhie-component-specifications-1/openhie-health-worker-registry-hwr" TargetMode="External"/><Relationship Id="rId9" Type="http://schemas.openxmlformats.org/officeDocument/2006/relationships/hyperlink" Target="https://guides.ohie.org/arch-spec/openhie-component-specifications-1/openhie-logistics-management-information-system-lmis" TargetMode="External"/><Relationship Id="rId14" Type="http://schemas.openxmlformats.org/officeDocument/2006/relationships/hyperlink" Target="http://openhim.org/docs/introduction/key-components#mediator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ohie.org/arch-spec/openhie-component-specifications-1/openhie-health-management-information-system-hmis" TargetMode="External"/><Relationship Id="rId13" Type="http://schemas.openxmlformats.org/officeDocument/2006/relationships/hyperlink" Target="http://openhim.org/docs/configuration/channels" TargetMode="External"/><Relationship Id="rId18" Type="http://schemas.openxmlformats.org/officeDocument/2006/relationships/image" Target="../media/image45.svg"/><Relationship Id="rId3" Type="http://schemas.openxmlformats.org/officeDocument/2006/relationships/hyperlink" Target="https://guides.ohie.org/arch-spec/openhie-component-specifications-1/openhie-facility-registry-fr" TargetMode="External"/><Relationship Id="rId21" Type="http://schemas.openxmlformats.org/officeDocument/2006/relationships/image" Target="../media/image48.svg"/><Relationship Id="rId7" Type="http://schemas.openxmlformats.org/officeDocument/2006/relationships/hyperlink" Target="https://guides.ohie.org/arch-spec/openhie-component-specifications-1/openhie-finance-and-insurance-service" TargetMode="External"/><Relationship Id="rId12" Type="http://schemas.openxmlformats.org/officeDocument/2006/relationships/hyperlink" Target="https://profiles.ihe.net/ITI/TF/Volume1/ch-9.html" TargetMode="External"/><Relationship Id="rId17" Type="http://schemas.openxmlformats.org/officeDocument/2006/relationships/image" Target="../media/image44.png"/><Relationship Id="rId2" Type="http://schemas.openxmlformats.org/officeDocument/2006/relationships/hyperlink" Target="https://guides.ohie.org/arch-spec/openhie-component-specifications-1/client-registry" TargetMode="Externa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uides.ohie.org/arch-spec/openhie-component-specifications-1/openhie-product-catalogue-pc" TargetMode="External"/><Relationship Id="rId11" Type="http://schemas.openxmlformats.org/officeDocument/2006/relationships/hyperlink" Target="http://openhim.org/docs/introduction/key-components#openhim-administration-console" TargetMode="External"/><Relationship Id="rId24" Type="http://schemas.openxmlformats.org/officeDocument/2006/relationships/image" Target="../media/image51.png"/><Relationship Id="rId5" Type="http://schemas.openxmlformats.org/officeDocument/2006/relationships/hyperlink" Target="https://guides.ohie.org/arch-spec/openhie-component-specifications-1/openhie-terminology-service-ts" TargetMode="External"/><Relationship Id="rId15" Type="http://schemas.openxmlformats.org/officeDocument/2006/relationships/hyperlink" Target="https://guides.ohie.org/arch-spec/openhie-component-specifications-1/point-of-care-systems" TargetMode="External"/><Relationship Id="rId23" Type="http://schemas.openxmlformats.org/officeDocument/2006/relationships/image" Target="../media/image50.svg"/><Relationship Id="rId10" Type="http://schemas.openxmlformats.org/officeDocument/2006/relationships/hyperlink" Target="https://guides.ohie.org/arch-spec/openhie-component-specifications-1/openhie-shared-health-record-shr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s://guides.ohie.org/arch-spec/openhie-component-specifications-1/openhie-health-worker-registry-hwr" TargetMode="External"/><Relationship Id="rId9" Type="http://schemas.openxmlformats.org/officeDocument/2006/relationships/hyperlink" Target="https://guides.ohie.org/arch-spec/openhie-component-specifications-1/openhie-logistics-management-information-system-lmis" TargetMode="External"/><Relationship Id="rId14" Type="http://schemas.openxmlformats.org/officeDocument/2006/relationships/hyperlink" Target="http://openhim.org/docs/introduction/key-components#mediators" TargetMode="External"/><Relationship Id="rId2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history.org/blog/the-storage-engine-a-timeline-of-milestones-in-storage-technology/" TargetMode="External"/><Relationship Id="rId7" Type="http://schemas.openxmlformats.org/officeDocument/2006/relationships/hyperlink" Target="https://computerhistory.org/timeline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computerhistory.org/internethistory/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history.org/blog/the-storage-engine-a-timeline-of-milestones-in-storage-technology/" TargetMode="External"/><Relationship Id="rId7" Type="http://schemas.openxmlformats.org/officeDocument/2006/relationships/hyperlink" Target="https://computerhistory.org/timeline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computerhistory.org/internethistory/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grapher/artificial-intelligence-training-computa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4135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s://disrupt-africa.com/2023/02/13/ghanas-chestify-ai-is-boosting-radiology-with-artificial-intelligence-algorithms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hirona.eu/solutions/chest-xray/" TargetMode="External"/><Relationship Id="rId5" Type="http://schemas.openxmlformats.org/officeDocument/2006/relationships/hyperlink" Target="https://www.fujifilm.com/rs/en/healthcare/x-ray/portable-x-ray/fdr-xair" TargetMode="External"/><Relationship Id="rId4" Type="http://schemas.openxmlformats.org/officeDocument/2006/relationships/hyperlink" Target="https://www.nature.com/articles/s41746-021-00471-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790" b="7790"/>
          <a:stretch/>
        </p:blipFill>
        <p:spPr/>
      </p:pic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Data Commons</a:t>
            </a:r>
            <a:br>
              <a:rPr lang="en-US" dirty="0"/>
            </a:br>
            <a:r>
              <a:rPr lang="en-US" dirty="0"/>
              <a:t>as a catalyst for UHC</a:t>
            </a:r>
            <a:endParaRPr lang="en-US" sz="2400" dirty="0"/>
          </a:p>
        </p:txBody>
      </p:sp>
      <p:pic>
        <p:nvPicPr>
          <p:cNvPr id="7" name="Picture 6" descr="A black background with white letters and a red plus&#10;&#10;Description automatically generated">
            <a:extLst>
              <a:ext uri="{FF2B5EF4-FFF2-40B4-BE49-F238E27FC236}">
                <a16:creationId xmlns:a16="http://schemas.microsoft.com/office/drawing/2014/main" id="{763D9C55-6A1B-7053-EFC4-9FFBA8B0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19" y="573096"/>
            <a:ext cx="1536192" cy="344439"/>
          </a:xfrm>
          <a:prstGeom prst="rect">
            <a:avLst/>
          </a:prstGeom>
        </p:spPr>
      </p:pic>
      <p:pic>
        <p:nvPicPr>
          <p:cNvPr id="3" name="Picture 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676DCAF6-E1A8-2239-12F0-F13650F36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144" y="474801"/>
            <a:ext cx="812813" cy="541029"/>
          </a:xfrm>
          <a:prstGeom prst="rect">
            <a:avLst/>
          </a:prstGeom>
        </p:spPr>
      </p:pic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3938FA69-A375-1552-364D-50BDB2781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961" y="550971"/>
            <a:ext cx="1038392" cy="3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6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CE73-FC7B-0E14-BC61-4F9DC789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Remote fetal monitoring</a:t>
            </a:r>
          </a:p>
        </p:txBody>
      </p:sp>
      <p:pic>
        <p:nvPicPr>
          <p:cNvPr id="3" name="Google Shape;356;p35">
            <a:extLst>
              <a:ext uri="{FF2B5EF4-FFF2-40B4-BE49-F238E27FC236}">
                <a16:creationId xmlns:a16="http://schemas.microsoft.com/office/drawing/2014/main" id="{58F87616-2187-3D28-69EC-AFA1996E2D2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703" y="1137000"/>
            <a:ext cx="2797750" cy="2429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Google Shape;357;p35">
            <a:extLst>
              <a:ext uri="{FF2B5EF4-FFF2-40B4-BE49-F238E27FC236}">
                <a16:creationId xmlns:a16="http://schemas.microsoft.com/office/drawing/2014/main" id="{0F7569A4-EE2B-7B40-2413-50FDEEA87CC3}"/>
              </a:ext>
            </a:extLst>
          </p:cNvPr>
          <p:cNvSpPr txBox="1"/>
          <p:nvPr/>
        </p:nvSpPr>
        <p:spPr>
          <a:xfrm>
            <a:off x="311705" y="4791775"/>
            <a:ext cx="6692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Sources: </a:t>
            </a:r>
            <a:r>
              <a:rPr lang="en-GB" sz="800" u="sng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innaccel</a:t>
            </a:r>
            <a:r>
              <a:rPr lang="en-GB" sz="80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800" u="sng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bio-rithm</a:t>
            </a:r>
            <a:r>
              <a:rPr lang="en-GB" sz="80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800" u="sng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 report innovative health technologies for low-resource settings</a:t>
            </a:r>
            <a:r>
              <a:rPr lang="en-GB" sz="80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358;p35">
            <a:extLst>
              <a:ext uri="{FF2B5EF4-FFF2-40B4-BE49-F238E27FC236}">
                <a16:creationId xmlns:a16="http://schemas.microsoft.com/office/drawing/2014/main" id="{14B380F7-F276-1B75-071B-5D356DB17630}"/>
              </a:ext>
            </a:extLst>
          </p:cNvPr>
          <p:cNvSpPr txBox="1">
            <a:spLocks/>
          </p:cNvSpPr>
          <p:nvPr/>
        </p:nvSpPr>
        <p:spPr>
          <a:xfrm>
            <a:off x="3973600" y="1080325"/>
            <a:ext cx="421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300" b="1" dirty="0"/>
              <a:t>WHO technology assessment:</a:t>
            </a:r>
          </a:p>
          <a:p>
            <a:pPr marL="431800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 panose="020B0604020202020204" pitchFamily="34" charset="0"/>
              <a:buChar char="•"/>
            </a:pPr>
            <a:r>
              <a:rPr lang="en-GB" sz="1300" dirty="0"/>
              <a:t>Different commercial products available that comply with WHO technical specifications for “Foetal Cardiac Monitor”</a:t>
            </a:r>
          </a:p>
          <a:p>
            <a:pPr marL="431800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 panose="020B0604020202020204" pitchFamily="34" charset="0"/>
              <a:buChar char="•"/>
            </a:pPr>
            <a:r>
              <a:rPr lang="en-GB" sz="1300" dirty="0"/>
              <a:t>Readiness level 9, commercially available in India, undergoing testing in Ghana (amongst others)</a:t>
            </a:r>
          </a:p>
          <a:p>
            <a:pPr marL="431800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 panose="020B0604020202020204" pitchFamily="34" charset="0"/>
              <a:buChar char="•"/>
            </a:pPr>
            <a:r>
              <a:rPr lang="en-GB" sz="1300" dirty="0"/>
              <a:t>More evidence being required before proceeding (economic, improved outcomes, durability)</a:t>
            </a:r>
          </a:p>
        </p:txBody>
      </p:sp>
      <p:pic>
        <p:nvPicPr>
          <p:cNvPr id="6" name="Google Shape;359;p35">
            <a:extLst>
              <a:ext uri="{FF2B5EF4-FFF2-40B4-BE49-F238E27FC236}">
                <a16:creationId xmlns:a16="http://schemas.microsoft.com/office/drawing/2014/main" id="{660C2E82-5468-418C-AE2A-E19A3308440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2675" y="2664624"/>
            <a:ext cx="1526750" cy="1468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29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B7BFA0-C770-12B6-B08D-9093A066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landscape of digital technologies</a:t>
            </a:r>
          </a:p>
        </p:txBody>
      </p:sp>
      <p:grpSp>
        <p:nvGrpSpPr>
          <p:cNvPr id="6" name="Google Shape;269;p28">
            <a:extLst>
              <a:ext uri="{FF2B5EF4-FFF2-40B4-BE49-F238E27FC236}">
                <a16:creationId xmlns:a16="http://schemas.microsoft.com/office/drawing/2014/main" id="{55D4B87E-AEF2-3D8E-FA9C-8EEF23560CEB}"/>
              </a:ext>
            </a:extLst>
          </p:cNvPr>
          <p:cNvGrpSpPr/>
          <p:nvPr/>
        </p:nvGrpSpPr>
        <p:grpSpPr>
          <a:xfrm>
            <a:off x="412125" y="3341597"/>
            <a:ext cx="3019975" cy="698129"/>
            <a:chOff x="492550" y="3337075"/>
            <a:chExt cx="3019975" cy="698129"/>
          </a:xfrm>
        </p:grpSpPr>
        <p:pic>
          <p:nvPicPr>
            <p:cNvPr id="7" name="Google Shape;270;p28">
              <a:extLst>
                <a:ext uri="{FF2B5EF4-FFF2-40B4-BE49-F238E27FC236}">
                  <a16:creationId xmlns:a16="http://schemas.microsoft.com/office/drawing/2014/main" id="{DCCA0692-D691-3CFF-595F-1F1F2F2BD60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2550" y="3337075"/>
              <a:ext cx="3015900" cy="698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71;p28">
              <a:extLst>
                <a:ext uri="{FF2B5EF4-FFF2-40B4-BE49-F238E27FC236}">
                  <a16:creationId xmlns:a16="http://schemas.microsoft.com/office/drawing/2014/main" id="{B8755122-B19A-0472-2AD3-E0589AD7479C}"/>
                </a:ext>
              </a:extLst>
            </p:cNvPr>
            <p:cNvSpPr txBox="1"/>
            <p:nvPr/>
          </p:nvSpPr>
          <p:spPr>
            <a:xfrm>
              <a:off x="496625" y="3337075"/>
              <a:ext cx="30159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Storage Engine</a:t>
              </a:r>
              <a:endParaRPr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" name="Google Shape;272;p28">
            <a:extLst>
              <a:ext uri="{FF2B5EF4-FFF2-40B4-BE49-F238E27FC236}">
                <a16:creationId xmlns:a16="http://schemas.microsoft.com/office/drawing/2014/main" id="{AD2E68B6-C43F-D776-4A4D-FA782F5BBDEB}"/>
              </a:ext>
            </a:extLst>
          </p:cNvPr>
          <p:cNvGrpSpPr/>
          <p:nvPr/>
        </p:nvGrpSpPr>
        <p:grpSpPr>
          <a:xfrm>
            <a:off x="422199" y="1299256"/>
            <a:ext cx="2999855" cy="711593"/>
            <a:chOff x="524050" y="1629050"/>
            <a:chExt cx="2975751" cy="694509"/>
          </a:xfrm>
        </p:grpSpPr>
        <p:pic>
          <p:nvPicPr>
            <p:cNvPr id="10" name="Google Shape;273;p28">
              <a:extLst>
                <a:ext uri="{FF2B5EF4-FFF2-40B4-BE49-F238E27FC236}">
                  <a16:creationId xmlns:a16="http://schemas.microsoft.com/office/drawing/2014/main" id="{C1F6C665-9017-41ED-DDE5-000B4C5DDBF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300" y="1636400"/>
              <a:ext cx="2968501" cy="687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74;p28">
              <a:extLst>
                <a:ext uri="{FF2B5EF4-FFF2-40B4-BE49-F238E27FC236}">
                  <a16:creationId xmlns:a16="http://schemas.microsoft.com/office/drawing/2014/main" id="{01F01B2B-328E-6622-6793-1676E5E44B40}"/>
                </a:ext>
              </a:extLst>
            </p:cNvPr>
            <p:cNvSpPr txBox="1"/>
            <p:nvPr/>
          </p:nvSpPr>
          <p:spPr>
            <a:xfrm>
              <a:off x="524050" y="1629050"/>
              <a:ext cx="29685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Silicon Engine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" name="Google Shape;276;p28">
            <a:extLst>
              <a:ext uri="{FF2B5EF4-FFF2-40B4-BE49-F238E27FC236}">
                <a16:creationId xmlns:a16="http://schemas.microsoft.com/office/drawing/2014/main" id="{8A4AAE97-87A1-6110-A0A3-14A6902E13C1}"/>
              </a:ext>
            </a:extLst>
          </p:cNvPr>
          <p:cNvGrpSpPr/>
          <p:nvPr/>
        </p:nvGrpSpPr>
        <p:grpSpPr>
          <a:xfrm>
            <a:off x="422125" y="2328972"/>
            <a:ext cx="3000000" cy="694500"/>
            <a:chOff x="508300" y="2520150"/>
            <a:chExt cx="3000000" cy="694500"/>
          </a:xfrm>
        </p:grpSpPr>
        <p:pic>
          <p:nvPicPr>
            <p:cNvPr id="13" name="Google Shape;277;p28">
              <a:extLst>
                <a:ext uri="{FF2B5EF4-FFF2-40B4-BE49-F238E27FC236}">
                  <a16:creationId xmlns:a16="http://schemas.microsoft.com/office/drawing/2014/main" id="{00BD1E03-A799-70D5-BDA3-43B05364256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300" y="2520156"/>
              <a:ext cx="3000000" cy="694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278;p28">
              <a:extLst>
                <a:ext uri="{FF2B5EF4-FFF2-40B4-BE49-F238E27FC236}">
                  <a16:creationId xmlns:a16="http://schemas.microsoft.com/office/drawing/2014/main" id="{5593400B-B209-134C-DDE3-0AE5656362B0}"/>
                </a:ext>
              </a:extLst>
            </p:cNvPr>
            <p:cNvSpPr txBox="1"/>
            <p:nvPr/>
          </p:nvSpPr>
          <p:spPr>
            <a:xfrm>
              <a:off x="508300" y="2520150"/>
              <a:ext cx="30000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Networking Engine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" name="Google Shape;279;p28">
            <a:extLst>
              <a:ext uri="{FF2B5EF4-FFF2-40B4-BE49-F238E27FC236}">
                <a16:creationId xmlns:a16="http://schemas.microsoft.com/office/drawing/2014/main" id="{534948AE-4313-312D-89B4-2B21F00C5FC0}"/>
              </a:ext>
            </a:extLst>
          </p:cNvPr>
          <p:cNvSpPr txBox="1">
            <a:spLocks/>
          </p:cNvSpPr>
          <p:nvPr/>
        </p:nvSpPr>
        <p:spPr>
          <a:xfrm>
            <a:off x="3648900" y="1299247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computers have come so powerful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algorithms have made computers more useful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this is relevant for digital health</a:t>
            </a:r>
          </a:p>
        </p:txBody>
      </p:sp>
      <p:cxnSp>
        <p:nvCxnSpPr>
          <p:cNvPr id="16" name="Google Shape;280;p28">
            <a:extLst>
              <a:ext uri="{FF2B5EF4-FFF2-40B4-BE49-F238E27FC236}">
                <a16:creationId xmlns:a16="http://schemas.microsoft.com/office/drawing/2014/main" id="{5EA2A9B6-C561-BDF8-E556-2BF6B27A095B}"/>
              </a:ext>
            </a:extLst>
          </p:cNvPr>
          <p:cNvCxnSpPr/>
          <p:nvPr/>
        </p:nvCxnSpPr>
        <p:spPr>
          <a:xfrm>
            <a:off x="417450" y="2176597"/>
            <a:ext cx="83079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7" name="Google Shape;281;p28">
            <a:extLst>
              <a:ext uri="{FF2B5EF4-FFF2-40B4-BE49-F238E27FC236}">
                <a16:creationId xmlns:a16="http://schemas.microsoft.com/office/drawing/2014/main" id="{A0623CCF-E2AD-8DDE-0BFA-9A52F29E8690}"/>
              </a:ext>
            </a:extLst>
          </p:cNvPr>
          <p:cNvCxnSpPr/>
          <p:nvPr/>
        </p:nvCxnSpPr>
        <p:spPr>
          <a:xfrm>
            <a:off x="418050" y="3199997"/>
            <a:ext cx="83079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" name="Google Shape;282;p28">
            <a:extLst>
              <a:ext uri="{FF2B5EF4-FFF2-40B4-BE49-F238E27FC236}">
                <a16:creationId xmlns:a16="http://schemas.microsoft.com/office/drawing/2014/main" id="{E9376CA0-7FBE-4C95-DE41-17F755ED1B96}"/>
              </a:ext>
            </a:extLst>
          </p:cNvPr>
          <p:cNvSpPr txBox="1">
            <a:spLocks/>
          </p:cNvSpPr>
          <p:nvPr/>
        </p:nvSpPr>
        <p:spPr>
          <a:xfrm>
            <a:off x="3648900" y="2253669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the internet and mobile networks came to be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important standards are for digital networks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this is relevant for digital health</a:t>
            </a:r>
          </a:p>
        </p:txBody>
      </p:sp>
      <p:sp>
        <p:nvSpPr>
          <p:cNvPr id="19" name="Google Shape;283;p28">
            <a:extLst>
              <a:ext uri="{FF2B5EF4-FFF2-40B4-BE49-F238E27FC236}">
                <a16:creationId xmlns:a16="http://schemas.microsoft.com/office/drawing/2014/main" id="{94F1A516-A050-7318-CCEE-5670A126B1F0}"/>
              </a:ext>
            </a:extLst>
          </p:cNvPr>
          <p:cNvSpPr txBox="1">
            <a:spLocks/>
          </p:cNvSpPr>
          <p:nvPr/>
        </p:nvSpPr>
        <p:spPr>
          <a:xfrm>
            <a:off x="3648900" y="3279969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storage has increased over time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digitized data has made powerful algorithms possible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data platforms are relevant for digital health</a:t>
            </a:r>
          </a:p>
        </p:txBody>
      </p:sp>
      <p:sp>
        <p:nvSpPr>
          <p:cNvPr id="20" name="Google Shape;275;p28">
            <a:extLst>
              <a:ext uri="{FF2B5EF4-FFF2-40B4-BE49-F238E27FC236}">
                <a16:creationId xmlns:a16="http://schemas.microsoft.com/office/drawing/2014/main" id="{B7939BE6-7628-A028-7FD8-EFC7C8C954AD}"/>
              </a:ext>
            </a:extLst>
          </p:cNvPr>
          <p:cNvSpPr txBox="1"/>
          <p:nvPr/>
        </p:nvSpPr>
        <p:spPr>
          <a:xfrm>
            <a:off x="412125" y="4676972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700" u="sng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History Museum</a:t>
            </a:r>
            <a:endParaRPr sz="700" dirty="0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304;p29">
            <a:extLst>
              <a:ext uri="{FF2B5EF4-FFF2-40B4-BE49-F238E27FC236}">
                <a16:creationId xmlns:a16="http://schemas.microsoft.com/office/drawing/2014/main" id="{A854887D-F1DE-46BF-5C9C-E35833515EEE}"/>
              </a:ext>
            </a:extLst>
          </p:cNvPr>
          <p:cNvSpPr/>
          <p:nvPr/>
        </p:nvSpPr>
        <p:spPr>
          <a:xfrm>
            <a:off x="327900" y="3285876"/>
            <a:ext cx="8487000" cy="852877"/>
          </a:xfrm>
          <a:prstGeom prst="rect">
            <a:avLst/>
          </a:prstGeom>
          <a:solidFill>
            <a:schemeClr val="bg1">
              <a:alpha val="66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04;p29">
            <a:extLst>
              <a:ext uri="{FF2B5EF4-FFF2-40B4-BE49-F238E27FC236}">
                <a16:creationId xmlns:a16="http://schemas.microsoft.com/office/drawing/2014/main" id="{9D7A1072-0AE1-0F63-EE0B-5F01BBA9DB3A}"/>
              </a:ext>
            </a:extLst>
          </p:cNvPr>
          <p:cNvSpPr/>
          <p:nvPr/>
        </p:nvSpPr>
        <p:spPr>
          <a:xfrm>
            <a:off x="277100" y="1112569"/>
            <a:ext cx="8487000" cy="991285"/>
          </a:xfrm>
          <a:prstGeom prst="rect">
            <a:avLst/>
          </a:prstGeom>
          <a:solidFill>
            <a:schemeClr val="bg1">
              <a:alpha val="66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59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D5DE-17D1-8047-5633-22E35060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Internet: distributed networking</a:t>
            </a:r>
          </a:p>
        </p:txBody>
      </p:sp>
      <p:pic>
        <p:nvPicPr>
          <p:cNvPr id="3" name="Google Shape;387;p37">
            <a:extLst>
              <a:ext uri="{FF2B5EF4-FFF2-40B4-BE49-F238E27FC236}">
                <a16:creationId xmlns:a16="http://schemas.microsoft.com/office/drawing/2014/main" id="{51D4A8AD-E402-09CA-8B70-344B8C0EA9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025" y="1101325"/>
            <a:ext cx="3363976" cy="1425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388;p37">
            <a:extLst>
              <a:ext uri="{FF2B5EF4-FFF2-40B4-BE49-F238E27FC236}">
                <a16:creationId xmlns:a16="http://schemas.microsoft.com/office/drawing/2014/main" id="{B2192020-CA62-FF58-029F-8130E4AFB3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503" y="2864025"/>
            <a:ext cx="2567729" cy="93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Google Shape;389;p37">
            <a:extLst>
              <a:ext uri="{FF2B5EF4-FFF2-40B4-BE49-F238E27FC236}">
                <a16:creationId xmlns:a16="http://schemas.microsoft.com/office/drawing/2014/main" id="{5E0C143C-D8FE-B2C6-144B-D7AC01EF19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675" y="2864025"/>
            <a:ext cx="1227725" cy="93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oogle Shape;390;p37">
            <a:extLst>
              <a:ext uri="{FF2B5EF4-FFF2-40B4-BE49-F238E27FC236}">
                <a16:creationId xmlns:a16="http://schemas.microsoft.com/office/drawing/2014/main" id="{568C81B2-ADB8-D415-F6CE-12A23F23AAF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2850" y="2864025"/>
            <a:ext cx="1690976" cy="93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" name="Google Shape;391;p37">
            <a:extLst>
              <a:ext uri="{FF2B5EF4-FFF2-40B4-BE49-F238E27FC236}">
                <a16:creationId xmlns:a16="http://schemas.microsoft.com/office/drawing/2014/main" id="{7C3D68B9-993A-EAC9-1C0A-8DEA224E0579}"/>
              </a:ext>
            </a:extLst>
          </p:cNvPr>
          <p:cNvSpPr txBox="1">
            <a:spLocks/>
          </p:cNvSpPr>
          <p:nvPr/>
        </p:nvSpPr>
        <p:spPr>
          <a:xfrm>
            <a:off x="3978375" y="1340672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00" b="1" dirty="0"/>
              <a:t>Distributed networks are:</a:t>
            </a:r>
          </a:p>
          <a:p>
            <a:pPr marL="181649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Resilient: fewer single points of failure</a:t>
            </a:r>
          </a:p>
          <a:p>
            <a:pPr marL="181649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 err="1"/>
              <a:t>Scaleable</a:t>
            </a:r>
            <a:r>
              <a:rPr lang="en-GB" sz="1200" dirty="0"/>
              <a:t>: allow for gradually extending the network</a:t>
            </a:r>
          </a:p>
          <a:p>
            <a:pPr marL="181649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Efficient: work is distributed over many nodes</a:t>
            </a:r>
          </a:p>
        </p:txBody>
      </p:sp>
      <p:sp>
        <p:nvSpPr>
          <p:cNvPr id="8" name="Google Shape;392;p37">
            <a:extLst>
              <a:ext uri="{FF2B5EF4-FFF2-40B4-BE49-F238E27FC236}">
                <a16:creationId xmlns:a16="http://schemas.microsoft.com/office/drawing/2014/main" id="{758FF440-8B98-9D2C-17FF-A1A3AE398AD6}"/>
              </a:ext>
            </a:extLst>
          </p:cNvPr>
          <p:cNvSpPr txBox="1"/>
          <p:nvPr/>
        </p:nvSpPr>
        <p:spPr>
          <a:xfrm>
            <a:off x="311700" y="468997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700" u="sng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Khan Academy - tutorial Internet routing</a:t>
            </a:r>
            <a:endParaRPr sz="700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1385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FA35-BD26-9A62-AF34-EADA275F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Evolution of mobile network speeds</a:t>
            </a:r>
          </a:p>
        </p:txBody>
      </p:sp>
      <p:pic>
        <p:nvPicPr>
          <p:cNvPr id="3" name="Google Shape;398;p38">
            <a:extLst>
              <a:ext uri="{FF2B5EF4-FFF2-40B4-BE49-F238E27FC236}">
                <a16:creationId xmlns:a16="http://schemas.microsoft.com/office/drawing/2014/main" id="{F56FF4B3-595C-E36F-2B12-CFCCA29F2E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600" y="1253675"/>
            <a:ext cx="5059949" cy="1528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399;p38">
            <a:extLst>
              <a:ext uri="{FF2B5EF4-FFF2-40B4-BE49-F238E27FC236}">
                <a16:creationId xmlns:a16="http://schemas.microsoft.com/office/drawing/2014/main" id="{F5F27733-DC63-C322-4E7F-4CDD0CC58D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024" y="1253675"/>
            <a:ext cx="3400653" cy="3106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Google Shape;400;p38">
            <a:extLst>
              <a:ext uri="{FF2B5EF4-FFF2-40B4-BE49-F238E27FC236}">
                <a16:creationId xmlns:a16="http://schemas.microsoft.com/office/drawing/2014/main" id="{374EC862-1155-B46F-9073-7CCBB8D7AC4D}"/>
              </a:ext>
            </a:extLst>
          </p:cNvPr>
          <p:cNvSpPr txBox="1"/>
          <p:nvPr/>
        </p:nvSpPr>
        <p:spPr>
          <a:xfrm>
            <a:off x="311700" y="4689975"/>
            <a:ext cx="523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Sources: </a:t>
            </a:r>
            <a:r>
              <a:rPr lang="en-GB" sz="700" u="sng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role of 5G technologies (research paper)</a:t>
            </a:r>
            <a:r>
              <a:rPr lang="en-GB" sz="70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700" u="sng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Ookla speedtest Africa</a:t>
            </a:r>
            <a:endParaRPr sz="700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830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the internet become of ubiquitous?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9182C-AAF2-EC8A-6900-61D06411AE45}"/>
              </a:ext>
            </a:extLst>
          </p:cNvPr>
          <p:cNvSpPr/>
          <p:nvPr/>
        </p:nvSpPr>
        <p:spPr>
          <a:xfrm>
            <a:off x="3855910" y="4439016"/>
            <a:ext cx="3770217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 layer: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000"/>
                </a:solidFill>
                <a:latin typeface="Calibri"/>
              </a:rPr>
              <a:t>Mobile, </a:t>
            </a:r>
            <a:r>
              <a:rPr lang="en-US" sz="1600" b="1" dirty="0" err="1">
                <a:solidFill>
                  <a:srgbClr val="C00000"/>
                </a:solidFill>
                <a:latin typeface="Calibri"/>
              </a:rPr>
              <a:t>fibre</a:t>
            </a:r>
            <a:r>
              <a:rPr lang="en-US" sz="1600" b="1" dirty="0">
                <a:solidFill>
                  <a:srgbClr val="C00000"/>
                </a:solidFill>
                <a:latin typeface="Calibri"/>
              </a:rPr>
              <a:t>, satellite network, cable, DSL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BF7F61-5689-6381-01EA-8C833170B5D5}"/>
              </a:ext>
            </a:extLst>
          </p:cNvPr>
          <p:cNvGrpSpPr/>
          <p:nvPr/>
        </p:nvGrpSpPr>
        <p:grpSpPr>
          <a:xfrm>
            <a:off x="4342638" y="1671991"/>
            <a:ext cx="2159347" cy="2618859"/>
            <a:chOff x="2179102" y="1305728"/>
            <a:chExt cx="2159347" cy="2618859"/>
          </a:xfrm>
        </p:grpSpPr>
        <p:pic>
          <p:nvPicPr>
            <p:cNvPr id="4" name="Picture 4" descr="Hourglass Icon Png Images – Browse 8,892 Stock Photos, Vectors, and Video |  Adobe Stock">
              <a:extLst>
                <a:ext uri="{FF2B5EF4-FFF2-40B4-BE49-F238E27FC236}">
                  <a16:creationId xmlns:a16="http://schemas.microsoft.com/office/drawing/2014/main" id="{85B0F9F4-44CF-62E3-7A65-72B849F660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2" t="17839" r="31032" b="17487"/>
            <a:stretch/>
          </p:blipFill>
          <p:spPr bwMode="auto">
            <a:xfrm>
              <a:off x="2802269" y="1305728"/>
              <a:ext cx="1536180" cy="261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Isosceles Triangle 11">
              <a:extLst>
                <a:ext uri="{FF2B5EF4-FFF2-40B4-BE49-F238E27FC236}">
                  <a16:creationId xmlns:a16="http://schemas.microsoft.com/office/drawing/2014/main" id="{A9FF3BA2-A5D2-664A-FD37-1804B5C51007}"/>
                </a:ext>
              </a:extLst>
            </p:cNvPr>
            <p:cNvSpPr/>
            <p:nvPr/>
          </p:nvSpPr>
          <p:spPr>
            <a:xfrm rot="18642168">
              <a:off x="3039052" y="2203597"/>
              <a:ext cx="219153" cy="1651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Isosceles Triangle 12">
              <a:extLst>
                <a:ext uri="{FF2B5EF4-FFF2-40B4-BE49-F238E27FC236}">
                  <a16:creationId xmlns:a16="http://schemas.microsoft.com/office/drawing/2014/main" id="{CC3B3075-320B-1D93-AB11-2B09EFA517CC}"/>
                </a:ext>
              </a:extLst>
            </p:cNvPr>
            <p:cNvSpPr/>
            <p:nvPr/>
          </p:nvSpPr>
          <p:spPr>
            <a:xfrm rot="18642168">
              <a:off x="3931077" y="2861102"/>
              <a:ext cx="219153" cy="1651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Isosceles Triangle 13">
              <a:extLst>
                <a:ext uri="{FF2B5EF4-FFF2-40B4-BE49-F238E27FC236}">
                  <a16:creationId xmlns:a16="http://schemas.microsoft.com/office/drawing/2014/main" id="{E25847C9-A8A1-B9D2-0C2B-82465C2F71EA}"/>
                </a:ext>
              </a:extLst>
            </p:cNvPr>
            <p:cNvSpPr/>
            <p:nvPr/>
          </p:nvSpPr>
          <p:spPr>
            <a:xfrm rot="13634484">
              <a:off x="3039051" y="2818274"/>
              <a:ext cx="219153" cy="1651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Isosceles Triangle 14">
              <a:extLst>
                <a:ext uri="{FF2B5EF4-FFF2-40B4-BE49-F238E27FC236}">
                  <a16:creationId xmlns:a16="http://schemas.microsoft.com/office/drawing/2014/main" id="{C1BD0A26-05EB-7114-7D9C-5B0DE9490588}"/>
                </a:ext>
              </a:extLst>
            </p:cNvPr>
            <p:cNvSpPr/>
            <p:nvPr/>
          </p:nvSpPr>
          <p:spPr>
            <a:xfrm rot="13634484">
              <a:off x="3941155" y="2169579"/>
              <a:ext cx="219153" cy="1651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039C5F8-EA27-2CA2-A370-F1258686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8903" y="2546577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CAC2D1-99E6-DEE1-9F00-FC1F2B12EBC8}"/>
                </a:ext>
              </a:extLst>
            </p:cNvPr>
            <p:cNvCxnSpPr>
              <a:cxnSpLocks/>
            </p:cNvCxnSpPr>
            <p:nvPr/>
          </p:nvCxnSpPr>
          <p:spPr>
            <a:xfrm>
              <a:off x="2179102" y="2615157"/>
              <a:ext cx="1727511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79708D7-0CA7-1F93-AEDB-285BFF0DBEFA}"/>
              </a:ext>
            </a:extLst>
          </p:cNvPr>
          <p:cNvSpPr/>
          <p:nvPr/>
        </p:nvSpPr>
        <p:spPr>
          <a:xfrm>
            <a:off x="69494" y="1917974"/>
            <a:ext cx="1940529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261FA-B1B9-A727-B3A4-D7C04F7050B4}"/>
              </a:ext>
            </a:extLst>
          </p:cNvPr>
          <p:cNvSpPr/>
          <p:nvPr/>
        </p:nvSpPr>
        <p:spPr>
          <a:xfrm>
            <a:off x="6731459" y="2340140"/>
            <a:ext cx="2405775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B18EA-AC21-E0DF-879A-833F7E10B199}"/>
              </a:ext>
            </a:extLst>
          </p:cNvPr>
          <p:cNvSpPr/>
          <p:nvPr/>
        </p:nvSpPr>
        <p:spPr>
          <a:xfrm>
            <a:off x="6731459" y="901587"/>
            <a:ext cx="2338049" cy="10066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DB405-10D0-0D2F-060F-BD2F5864249E}"/>
              </a:ext>
            </a:extLst>
          </p:cNvPr>
          <p:cNvSpPr/>
          <p:nvPr/>
        </p:nvSpPr>
        <p:spPr>
          <a:xfrm>
            <a:off x="4120175" y="912122"/>
            <a:ext cx="3241688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apps, email, video conferencing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5F273EE-F8B9-7932-585D-784863FD1BFD}"/>
              </a:ext>
            </a:extLst>
          </p:cNvPr>
          <p:cNvSpPr/>
          <p:nvPr/>
        </p:nvSpPr>
        <p:spPr>
          <a:xfrm>
            <a:off x="2477193" y="2751915"/>
            <a:ext cx="1823053" cy="5149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Calibri"/>
              </a:rPr>
              <a:t>Minimal protocols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A4F731-4B84-A502-6E58-6B3AF988BEE4}"/>
              </a:ext>
            </a:extLst>
          </p:cNvPr>
          <p:cNvSpPr/>
          <p:nvPr/>
        </p:nvSpPr>
        <p:spPr>
          <a:xfrm>
            <a:off x="6231905" y="2756205"/>
            <a:ext cx="1847165" cy="4587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Internet protocol</a:t>
            </a:r>
          </a:p>
        </p:txBody>
      </p:sp>
      <p:sp>
        <p:nvSpPr>
          <p:cNvPr id="7" name="Google Shape;407;p39">
            <a:extLst>
              <a:ext uri="{FF2B5EF4-FFF2-40B4-BE49-F238E27FC236}">
                <a16:creationId xmlns:a16="http://schemas.microsoft.com/office/drawing/2014/main" id="{8516E2CC-BA28-6F7D-EFF9-B9FE9E0A1680}"/>
              </a:ext>
            </a:extLst>
          </p:cNvPr>
          <p:cNvSpPr txBox="1"/>
          <p:nvPr/>
        </p:nvSpPr>
        <p:spPr>
          <a:xfrm>
            <a:off x="228991" y="4104322"/>
            <a:ext cx="285762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0000" lvl="0" indent="-360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latin typeface="Lato"/>
                <a:ea typeface="Lato"/>
                <a:cs typeface="Lato"/>
                <a:sym typeface="Lato"/>
              </a:rPr>
              <a:t>Sources:</a:t>
            </a:r>
          </a:p>
          <a:p>
            <a:pPr marL="7938" lvl="0" indent="-79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https://cacm.acm.org/magazines/2019/7/237714-on-the-hourglass-model/abstract</a:t>
            </a:r>
            <a:r>
              <a:rPr lang="en-GB" sz="900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900" u="sng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https://phys.org/news/2011-08-internet-architecture-hourglass-future.html</a:t>
            </a:r>
            <a:r>
              <a:rPr lang="en-GB" sz="900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endParaRPr sz="900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40741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B7BFA0-C770-12B6-B08D-9093A066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landscape of digital technologies</a:t>
            </a:r>
          </a:p>
        </p:txBody>
      </p:sp>
      <p:grpSp>
        <p:nvGrpSpPr>
          <p:cNvPr id="6" name="Google Shape;269;p28">
            <a:extLst>
              <a:ext uri="{FF2B5EF4-FFF2-40B4-BE49-F238E27FC236}">
                <a16:creationId xmlns:a16="http://schemas.microsoft.com/office/drawing/2014/main" id="{55D4B87E-AEF2-3D8E-FA9C-8EEF23560CEB}"/>
              </a:ext>
            </a:extLst>
          </p:cNvPr>
          <p:cNvGrpSpPr/>
          <p:nvPr/>
        </p:nvGrpSpPr>
        <p:grpSpPr>
          <a:xfrm>
            <a:off x="412125" y="3341597"/>
            <a:ext cx="3019975" cy="698129"/>
            <a:chOff x="492550" y="3337075"/>
            <a:chExt cx="3019975" cy="698129"/>
          </a:xfrm>
        </p:grpSpPr>
        <p:pic>
          <p:nvPicPr>
            <p:cNvPr id="7" name="Google Shape;270;p28">
              <a:extLst>
                <a:ext uri="{FF2B5EF4-FFF2-40B4-BE49-F238E27FC236}">
                  <a16:creationId xmlns:a16="http://schemas.microsoft.com/office/drawing/2014/main" id="{DCCA0692-D691-3CFF-595F-1F1F2F2BD60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2550" y="3337075"/>
              <a:ext cx="3015900" cy="698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71;p28">
              <a:extLst>
                <a:ext uri="{FF2B5EF4-FFF2-40B4-BE49-F238E27FC236}">
                  <a16:creationId xmlns:a16="http://schemas.microsoft.com/office/drawing/2014/main" id="{B8755122-B19A-0472-2AD3-E0589AD7479C}"/>
                </a:ext>
              </a:extLst>
            </p:cNvPr>
            <p:cNvSpPr txBox="1"/>
            <p:nvPr/>
          </p:nvSpPr>
          <p:spPr>
            <a:xfrm>
              <a:off x="496625" y="3337075"/>
              <a:ext cx="30159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Storage Engine</a:t>
              </a:r>
              <a:endParaRPr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" name="Google Shape;272;p28">
            <a:extLst>
              <a:ext uri="{FF2B5EF4-FFF2-40B4-BE49-F238E27FC236}">
                <a16:creationId xmlns:a16="http://schemas.microsoft.com/office/drawing/2014/main" id="{AD2E68B6-C43F-D776-4A4D-FA782F5BBDEB}"/>
              </a:ext>
            </a:extLst>
          </p:cNvPr>
          <p:cNvGrpSpPr/>
          <p:nvPr/>
        </p:nvGrpSpPr>
        <p:grpSpPr>
          <a:xfrm>
            <a:off x="422199" y="1299256"/>
            <a:ext cx="2999855" cy="711593"/>
            <a:chOff x="524050" y="1629050"/>
            <a:chExt cx="2975751" cy="694509"/>
          </a:xfrm>
        </p:grpSpPr>
        <p:pic>
          <p:nvPicPr>
            <p:cNvPr id="10" name="Google Shape;273;p28">
              <a:extLst>
                <a:ext uri="{FF2B5EF4-FFF2-40B4-BE49-F238E27FC236}">
                  <a16:creationId xmlns:a16="http://schemas.microsoft.com/office/drawing/2014/main" id="{C1F6C665-9017-41ED-DDE5-000B4C5DDBF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300" y="1636400"/>
              <a:ext cx="2968501" cy="687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74;p28">
              <a:extLst>
                <a:ext uri="{FF2B5EF4-FFF2-40B4-BE49-F238E27FC236}">
                  <a16:creationId xmlns:a16="http://schemas.microsoft.com/office/drawing/2014/main" id="{01F01B2B-328E-6622-6793-1676E5E44B40}"/>
                </a:ext>
              </a:extLst>
            </p:cNvPr>
            <p:cNvSpPr txBox="1"/>
            <p:nvPr/>
          </p:nvSpPr>
          <p:spPr>
            <a:xfrm>
              <a:off x="524050" y="1629050"/>
              <a:ext cx="29685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Silicon Engine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" name="Google Shape;276;p28">
            <a:extLst>
              <a:ext uri="{FF2B5EF4-FFF2-40B4-BE49-F238E27FC236}">
                <a16:creationId xmlns:a16="http://schemas.microsoft.com/office/drawing/2014/main" id="{8A4AAE97-87A1-6110-A0A3-14A6902E13C1}"/>
              </a:ext>
            </a:extLst>
          </p:cNvPr>
          <p:cNvGrpSpPr/>
          <p:nvPr/>
        </p:nvGrpSpPr>
        <p:grpSpPr>
          <a:xfrm>
            <a:off x="422125" y="2328972"/>
            <a:ext cx="3000000" cy="694500"/>
            <a:chOff x="508300" y="2520150"/>
            <a:chExt cx="3000000" cy="694500"/>
          </a:xfrm>
        </p:grpSpPr>
        <p:pic>
          <p:nvPicPr>
            <p:cNvPr id="13" name="Google Shape;277;p28">
              <a:extLst>
                <a:ext uri="{FF2B5EF4-FFF2-40B4-BE49-F238E27FC236}">
                  <a16:creationId xmlns:a16="http://schemas.microsoft.com/office/drawing/2014/main" id="{00BD1E03-A799-70D5-BDA3-43B05364256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300" y="2520156"/>
              <a:ext cx="3000000" cy="694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278;p28">
              <a:extLst>
                <a:ext uri="{FF2B5EF4-FFF2-40B4-BE49-F238E27FC236}">
                  <a16:creationId xmlns:a16="http://schemas.microsoft.com/office/drawing/2014/main" id="{5593400B-B209-134C-DDE3-0AE5656362B0}"/>
                </a:ext>
              </a:extLst>
            </p:cNvPr>
            <p:cNvSpPr txBox="1"/>
            <p:nvPr/>
          </p:nvSpPr>
          <p:spPr>
            <a:xfrm>
              <a:off x="508300" y="2520150"/>
              <a:ext cx="30000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Networking Engine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" name="Google Shape;279;p28">
            <a:extLst>
              <a:ext uri="{FF2B5EF4-FFF2-40B4-BE49-F238E27FC236}">
                <a16:creationId xmlns:a16="http://schemas.microsoft.com/office/drawing/2014/main" id="{534948AE-4313-312D-89B4-2B21F00C5FC0}"/>
              </a:ext>
            </a:extLst>
          </p:cNvPr>
          <p:cNvSpPr txBox="1">
            <a:spLocks/>
          </p:cNvSpPr>
          <p:nvPr/>
        </p:nvSpPr>
        <p:spPr>
          <a:xfrm>
            <a:off x="3648900" y="1299247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computers have come so powerful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algorithms have made computers more useful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this is relevant for digital health</a:t>
            </a:r>
          </a:p>
        </p:txBody>
      </p:sp>
      <p:cxnSp>
        <p:nvCxnSpPr>
          <p:cNvPr id="16" name="Google Shape;280;p28">
            <a:extLst>
              <a:ext uri="{FF2B5EF4-FFF2-40B4-BE49-F238E27FC236}">
                <a16:creationId xmlns:a16="http://schemas.microsoft.com/office/drawing/2014/main" id="{5EA2A9B6-C561-BDF8-E556-2BF6B27A095B}"/>
              </a:ext>
            </a:extLst>
          </p:cNvPr>
          <p:cNvCxnSpPr/>
          <p:nvPr/>
        </p:nvCxnSpPr>
        <p:spPr>
          <a:xfrm>
            <a:off x="417450" y="2176597"/>
            <a:ext cx="83079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7" name="Google Shape;281;p28">
            <a:extLst>
              <a:ext uri="{FF2B5EF4-FFF2-40B4-BE49-F238E27FC236}">
                <a16:creationId xmlns:a16="http://schemas.microsoft.com/office/drawing/2014/main" id="{A0623CCF-E2AD-8DDE-0BFA-9A52F29E8690}"/>
              </a:ext>
            </a:extLst>
          </p:cNvPr>
          <p:cNvCxnSpPr/>
          <p:nvPr/>
        </p:nvCxnSpPr>
        <p:spPr>
          <a:xfrm>
            <a:off x="418050" y="3199997"/>
            <a:ext cx="83079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" name="Google Shape;282;p28">
            <a:extLst>
              <a:ext uri="{FF2B5EF4-FFF2-40B4-BE49-F238E27FC236}">
                <a16:creationId xmlns:a16="http://schemas.microsoft.com/office/drawing/2014/main" id="{E9376CA0-7FBE-4C95-DE41-17F755ED1B96}"/>
              </a:ext>
            </a:extLst>
          </p:cNvPr>
          <p:cNvSpPr txBox="1">
            <a:spLocks/>
          </p:cNvSpPr>
          <p:nvPr/>
        </p:nvSpPr>
        <p:spPr>
          <a:xfrm>
            <a:off x="3648900" y="2253669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the internet and mobile networks came to be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important standards are for digital networks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this is relevant for digital health</a:t>
            </a:r>
          </a:p>
        </p:txBody>
      </p:sp>
      <p:sp>
        <p:nvSpPr>
          <p:cNvPr id="19" name="Google Shape;283;p28">
            <a:extLst>
              <a:ext uri="{FF2B5EF4-FFF2-40B4-BE49-F238E27FC236}">
                <a16:creationId xmlns:a16="http://schemas.microsoft.com/office/drawing/2014/main" id="{94F1A516-A050-7318-CCEE-5670A126B1F0}"/>
              </a:ext>
            </a:extLst>
          </p:cNvPr>
          <p:cNvSpPr txBox="1">
            <a:spLocks/>
          </p:cNvSpPr>
          <p:nvPr/>
        </p:nvSpPr>
        <p:spPr>
          <a:xfrm>
            <a:off x="3648900" y="3279969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storage has increased over time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digitized data has made powerful algorithms possible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data platforms are relevant for digital health</a:t>
            </a:r>
          </a:p>
        </p:txBody>
      </p:sp>
      <p:sp>
        <p:nvSpPr>
          <p:cNvPr id="20" name="Google Shape;275;p28">
            <a:extLst>
              <a:ext uri="{FF2B5EF4-FFF2-40B4-BE49-F238E27FC236}">
                <a16:creationId xmlns:a16="http://schemas.microsoft.com/office/drawing/2014/main" id="{B7939BE6-7628-A028-7FD8-EFC7C8C954AD}"/>
              </a:ext>
            </a:extLst>
          </p:cNvPr>
          <p:cNvSpPr txBox="1"/>
          <p:nvPr/>
        </p:nvSpPr>
        <p:spPr>
          <a:xfrm>
            <a:off x="412125" y="4676972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700" u="sng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History Museum</a:t>
            </a:r>
            <a:endParaRPr sz="700" dirty="0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304;p29">
            <a:extLst>
              <a:ext uri="{FF2B5EF4-FFF2-40B4-BE49-F238E27FC236}">
                <a16:creationId xmlns:a16="http://schemas.microsoft.com/office/drawing/2014/main" id="{59C74044-D394-DF29-DBFC-8AB0C7D3E8E7}"/>
              </a:ext>
            </a:extLst>
          </p:cNvPr>
          <p:cNvSpPr/>
          <p:nvPr/>
        </p:nvSpPr>
        <p:spPr>
          <a:xfrm>
            <a:off x="234801" y="1040902"/>
            <a:ext cx="8487000" cy="2016252"/>
          </a:xfrm>
          <a:prstGeom prst="rect">
            <a:avLst/>
          </a:prstGeom>
          <a:solidFill>
            <a:schemeClr val="bg1">
              <a:alpha val="66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56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BF474A-7C8F-1EB1-4147-11E56A9E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Storage has become 10x cheaper every 10 years</a:t>
            </a:r>
          </a:p>
        </p:txBody>
      </p:sp>
      <p:sp>
        <p:nvSpPr>
          <p:cNvPr id="4" name="Google Shape;484;p42">
            <a:extLst>
              <a:ext uri="{FF2B5EF4-FFF2-40B4-BE49-F238E27FC236}">
                <a16:creationId xmlns:a16="http://schemas.microsoft.com/office/drawing/2014/main" id="{B91687BD-FA79-3E72-7A30-5D015BDA70BC}"/>
              </a:ext>
            </a:extLst>
          </p:cNvPr>
          <p:cNvSpPr/>
          <p:nvPr/>
        </p:nvSpPr>
        <p:spPr>
          <a:xfrm>
            <a:off x="359525" y="4353950"/>
            <a:ext cx="5567400" cy="356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800"/>
              <a:buFont typeface="Nunito Sans Light"/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800" i="0" u="sng" strike="noStrike" cap="none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https://hblok.net/blog/posts/2017/12/17/historical-cost-of-computer-memory-and-storage-4/</a:t>
            </a:r>
            <a:endParaRPr sz="800" i="0" u="none" strike="noStrike" cap="none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Google Shape;485;p42">
            <a:extLst>
              <a:ext uri="{FF2B5EF4-FFF2-40B4-BE49-F238E27FC236}">
                <a16:creationId xmlns:a16="http://schemas.microsoft.com/office/drawing/2014/main" id="{D9C2599F-1970-36F2-1FE6-D0C3154ECD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157" y="1189920"/>
            <a:ext cx="3780421" cy="29403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oogle Shape;486;p42">
            <a:extLst>
              <a:ext uri="{FF2B5EF4-FFF2-40B4-BE49-F238E27FC236}">
                <a16:creationId xmlns:a16="http://schemas.microsoft.com/office/drawing/2014/main" id="{BCB4D232-79B1-A5F7-C7A6-CA06AC0879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072" y="1383618"/>
            <a:ext cx="1836923" cy="13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87;p42">
            <a:extLst>
              <a:ext uri="{FF2B5EF4-FFF2-40B4-BE49-F238E27FC236}">
                <a16:creationId xmlns:a16="http://schemas.microsoft.com/office/drawing/2014/main" id="{E70F0242-546B-E49E-2E44-67615648B361}"/>
              </a:ext>
            </a:extLst>
          </p:cNvPr>
          <p:cNvSpPr txBox="1"/>
          <p:nvPr/>
        </p:nvSpPr>
        <p:spPr>
          <a:xfrm>
            <a:off x="4541867" y="1118798"/>
            <a:ext cx="307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89"/>
              </a:buClr>
              <a:buSzPts val="1100"/>
              <a:buFont typeface="Calibri"/>
              <a:buNone/>
            </a:pPr>
            <a:r>
              <a:rPr lang="en-GB" sz="1100" i="0" u="none" strike="noStrike" cap="none">
                <a:solidFill>
                  <a:srgbClr val="02518A"/>
                </a:solidFill>
                <a:latin typeface="Muli"/>
                <a:ea typeface="Muli"/>
                <a:cs typeface="Muli"/>
                <a:sym typeface="Muli"/>
              </a:rPr>
              <a:t>1982: ZX Spectrum - 16 KB RAM</a:t>
            </a:r>
            <a:endParaRPr sz="1100" i="0" u="none" strike="noStrike" cap="none">
              <a:solidFill>
                <a:srgbClr val="02518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" name="Google Shape;488;p42">
            <a:extLst>
              <a:ext uri="{FF2B5EF4-FFF2-40B4-BE49-F238E27FC236}">
                <a16:creationId xmlns:a16="http://schemas.microsoft.com/office/drawing/2014/main" id="{A6DFC571-FCDD-04DE-7891-3E5AD8C58C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2090" y="3111810"/>
            <a:ext cx="1410972" cy="79277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89;p42">
            <a:extLst>
              <a:ext uri="{FF2B5EF4-FFF2-40B4-BE49-F238E27FC236}">
                <a16:creationId xmlns:a16="http://schemas.microsoft.com/office/drawing/2014/main" id="{6E349AB8-72C2-46FB-462D-A2CE75F99019}"/>
              </a:ext>
            </a:extLst>
          </p:cNvPr>
          <p:cNvSpPr txBox="1"/>
          <p:nvPr/>
        </p:nvSpPr>
        <p:spPr>
          <a:xfrm>
            <a:off x="4572000" y="2679762"/>
            <a:ext cx="2713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89"/>
              </a:buClr>
              <a:buSzPts val="1100"/>
              <a:buFont typeface="Calibri"/>
              <a:buNone/>
            </a:pPr>
            <a:r>
              <a:rPr lang="en-GB" sz="1100" i="0" u="none" strike="noStrike" cap="none">
                <a:solidFill>
                  <a:srgbClr val="02518A"/>
                </a:solidFill>
                <a:latin typeface="Muli"/>
                <a:ea typeface="Muli"/>
                <a:cs typeface="Muli"/>
                <a:sym typeface="Muli"/>
              </a:rPr>
              <a:t>1982: cassette tapes</a:t>
            </a:r>
            <a:endParaRPr sz="1100">
              <a:solidFill>
                <a:srgbClr val="02518A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89"/>
              </a:buClr>
              <a:buSzPts val="1100"/>
              <a:buFont typeface="Calibri"/>
              <a:buNone/>
            </a:pPr>
            <a:r>
              <a:rPr lang="en-GB" sz="1100" i="0" u="none" strike="noStrike" cap="none">
                <a:solidFill>
                  <a:srgbClr val="02518A"/>
                </a:solidFill>
                <a:latin typeface="Muli"/>
                <a:ea typeface="Muli"/>
                <a:cs typeface="Muli"/>
                <a:sym typeface="Muli"/>
              </a:rPr>
              <a:t>           60KB per 15 minutes</a:t>
            </a:r>
            <a:endParaRPr sz="1100" i="0" u="none" strike="noStrike" cap="none">
              <a:solidFill>
                <a:srgbClr val="02518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743297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E0285-6392-7000-0D81-722407E2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application-centric to data-centric</a:t>
            </a:r>
          </a:p>
        </p:txBody>
      </p:sp>
      <p:graphicFrame>
        <p:nvGraphicFramePr>
          <p:cNvPr id="4" name="Google Shape;497;p43">
            <a:extLst>
              <a:ext uri="{FF2B5EF4-FFF2-40B4-BE49-F238E27FC236}">
                <a16:creationId xmlns:a16="http://schemas.microsoft.com/office/drawing/2014/main" id="{659A80B5-7C46-6E34-9B87-AED1549AA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69994"/>
              </p:ext>
            </p:extLst>
          </p:nvPr>
        </p:nvGraphicFramePr>
        <p:xfrm>
          <a:off x="363963" y="1420613"/>
          <a:ext cx="8416050" cy="255270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43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ym typeface="Lato"/>
                        </a:rPr>
                        <a:t>Application-centric</a:t>
                      </a:r>
                      <a:endParaRPr sz="10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ym typeface="Lato"/>
                        </a:rPr>
                        <a:t>Data-centric</a:t>
                      </a:r>
                      <a:endParaRPr sz="10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099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accent1"/>
                          </a:solidFill>
                          <a:sym typeface="Lato"/>
                        </a:rPr>
                        <a:t>Data are locked in siloed applications</a:t>
                      </a:r>
                      <a:endParaRPr sz="10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sym typeface="Lato"/>
                        </a:rPr>
                        <a:t>Data are a </a:t>
                      </a:r>
                      <a:r>
                        <a:rPr lang="en-GB" sz="1000" b="1">
                          <a:solidFill>
                            <a:schemeClr val="accent1"/>
                          </a:solidFill>
                          <a:sym typeface="Lato"/>
                        </a:rPr>
                        <a:t>shared resource</a:t>
                      </a:r>
                      <a:r>
                        <a:rPr lang="en-GB" sz="1000">
                          <a:solidFill>
                            <a:schemeClr val="accent1"/>
                          </a:solidFill>
                          <a:sym typeface="Lato"/>
                        </a:rPr>
                        <a:t> with a longer lifetime than applications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accent1"/>
                          </a:solidFill>
                          <a:sym typeface="Lato"/>
                        </a:rPr>
                        <a:t>Costly to make changes</a:t>
                      </a:r>
                      <a:endParaRPr sz="10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chemeClr val="accent1"/>
                          </a:solidFill>
                          <a:sym typeface="Lato"/>
                        </a:rPr>
                        <a:t>Affordable</a:t>
                      </a:r>
                      <a:r>
                        <a:rPr lang="en-GB" sz="1000">
                          <a:solidFill>
                            <a:schemeClr val="accent1"/>
                          </a:solidFill>
                          <a:sym typeface="Lato"/>
                        </a:rPr>
                        <a:t> to make changes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accent1"/>
                          </a:solidFill>
                          <a:sym typeface="Lato"/>
                        </a:rPr>
                        <a:t>New projects require data migrations</a:t>
                      </a:r>
                      <a:endParaRPr sz="10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sym typeface="Lato"/>
                        </a:rPr>
                        <a:t>New projects </a:t>
                      </a:r>
                      <a:r>
                        <a:rPr lang="en-GB" sz="1000" b="1">
                          <a:solidFill>
                            <a:schemeClr val="accent1"/>
                          </a:solidFill>
                          <a:sym typeface="Lato"/>
                        </a:rPr>
                        <a:t>connect to existing data stations</a:t>
                      </a:r>
                      <a:r>
                        <a:rPr lang="en-GB" sz="1000">
                          <a:solidFill>
                            <a:schemeClr val="accent1"/>
                          </a:solidFill>
                          <a:sym typeface="Lato"/>
                        </a:rPr>
                        <a:t>/stores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accent1"/>
                          </a:solidFill>
                          <a:sym typeface="Lato"/>
                        </a:rPr>
                        <a:t>Data are not standardized, variety of formats, structures, meaning and terminology</a:t>
                      </a:r>
                      <a:endParaRPr sz="10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accent1"/>
                          </a:solidFill>
                          <a:sym typeface="Lato"/>
                        </a:rPr>
                        <a:t>Data are </a:t>
                      </a:r>
                      <a:r>
                        <a:rPr lang="en-GB" sz="1000" b="1" dirty="0">
                          <a:solidFill>
                            <a:schemeClr val="accent1"/>
                          </a:solidFill>
                          <a:sym typeface="Lato"/>
                        </a:rPr>
                        <a:t>standardized</a:t>
                      </a:r>
                      <a:r>
                        <a:rPr lang="en-GB" sz="1000" dirty="0">
                          <a:solidFill>
                            <a:schemeClr val="accent1"/>
                          </a:solidFill>
                          <a:sym typeface="Lato"/>
                        </a:rPr>
                        <a:t>, integrated, have a well-defined meaning and are (re-)used from a shared source in the required format</a:t>
                      </a:r>
                      <a:endParaRPr sz="10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sym typeface="Lato"/>
                        </a:rPr>
                        <a:t>Data integration amounts to 35% to 65% of total IT spend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chemeClr val="accent1"/>
                          </a:solidFill>
                          <a:sym typeface="Lato"/>
                        </a:rPr>
                        <a:t>Data integration</a:t>
                      </a:r>
                      <a:r>
                        <a:rPr lang="en-GB" sz="1000" dirty="0">
                          <a:solidFill>
                            <a:schemeClr val="accent1"/>
                          </a:solidFill>
                          <a:sym typeface="Lato"/>
                        </a:rPr>
                        <a:t> almost comes for free</a:t>
                      </a:r>
                      <a:endParaRPr sz="10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sym typeface="Lato"/>
                        </a:rPr>
                        <a:t>Costly or impossible to integrate external data with internal data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chemeClr val="accent1"/>
                          </a:solidFill>
                          <a:sym typeface="Lato"/>
                        </a:rPr>
                        <a:t>External data</a:t>
                      </a:r>
                      <a:r>
                        <a:rPr lang="en-GB" sz="1000" dirty="0">
                          <a:solidFill>
                            <a:schemeClr val="accent1"/>
                          </a:solidFill>
                          <a:sym typeface="Lato"/>
                        </a:rPr>
                        <a:t> integration is included by design</a:t>
                      </a:r>
                      <a:endParaRPr sz="1000" dirty="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5250" marT="95250" marB="952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498;p43">
            <a:extLst>
              <a:ext uri="{FF2B5EF4-FFF2-40B4-BE49-F238E27FC236}">
                <a16:creationId xmlns:a16="http://schemas.microsoft.com/office/drawing/2014/main" id="{F6AFF2D9-DCE0-F1AE-C355-7F0B5AA30B92}"/>
              </a:ext>
            </a:extLst>
          </p:cNvPr>
          <p:cNvSpPr txBox="1"/>
          <p:nvPr/>
        </p:nvSpPr>
        <p:spPr>
          <a:xfrm>
            <a:off x="311700" y="4653700"/>
            <a:ext cx="85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GB" sz="800" u="sng">
                <a:solidFill>
                  <a:srgbClr val="02518A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http://datacentricmanifesto.org/principles/</a:t>
            </a:r>
            <a:endParaRPr sz="800">
              <a:solidFill>
                <a:srgbClr val="02518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31584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A82F6C-B906-4203-496E-0CC86E7F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digital platforms to data platforms</a:t>
            </a:r>
          </a:p>
        </p:txBody>
      </p:sp>
      <p:graphicFrame>
        <p:nvGraphicFramePr>
          <p:cNvPr id="4" name="Google Shape;504;p44">
            <a:extLst>
              <a:ext uri="{FF2B5EF4-FFF2-40B4-BE49-F238E27FC236}">
                <a16:creationId xmlns:a16="http://schemas.microsoft.com/office/drawing/2014/main" id="{EDCE4A7C-6452-EBA1-AFD3-0F6B2F1C7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560722"/>
              </p:ext>
            </p:extLst>
          </p:nvPr>
        </p:nvGraphicFramePr>
        <p:xfrm>
          <a:off x="430650" y="1239825"/>
          <a:ext cx="8207550" cy="2773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1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Characteristic</a:t>
                      </a:r>
                      <a:endParaRPr sz="11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Digital platforms (application-centric)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Data platforms (data-centric)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User groups</a:t>
                      </a:r>
                      <a:endParaRPr sz="11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Developers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Consumers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Data consumers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Data owners/custodians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Solution providers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Object of openness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Software/hardware modules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Data, aggregated data, trained models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Data analytics modules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Ways to realize openness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Open source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Open interfaces (APIs)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Data sharing through federation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Market consolidation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Strong network effects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Dominant cross-industry platforms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Moderate network effects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Fragmentation and heterogeneity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Risk of opening up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Loss of control, revenues, reputation, integrity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Loss of data sovereignty, privacy violation, confidentiality</a:t>
                      </a:r>
                      <a:endParaRPr sz="11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505;p44">
            <a:extLst>
              <a:ext uri="{FF2B5EF4-FFF2-40B4-BE49-F238E27FC236}">
                <a16:creationId xmlns:a16="http://schemas.microsoft.com/office/drawing/2014/main" id="{ABC84FED-5911-9B8D-6276-C4792EB80DD3}"/>
              </a:ext>
            </a:extLst>
          </p:cNvPr>
          <p:cNvSpPr txBox="1"/>
          <p:nvPr/>
        </p:nvSpPr>
        <p:spPr>
          <a:xfrm>
            <a:off x="311700" y="4653700"/>
            <a:ext cx="85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GB" sz="800" u="sng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Openness of Data Platforms</a:t>
            </a:r>
            <a:endParaRPr sz="8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8016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Conceptualizing data reuse with the hourglass model  </a:t>
            </a:r>
          </a:p>
        </p:txBody>
      </p:sp>
      <p:pic>
        <p:nvPicPr>
          <p:cNvPr id="4" name="Picture 4" descr="Hourglass Icon Png Images – Browse 8,892 Stock Photos, Vectors, and Video |  Adobe Stock">
            <a:extLst>
              <a:ext uri="{FF2B5EF4-FFF2-40B4-BE49-F238E27FC236}">
                <a16:creationId xmlns:a16="http://schemas.microsoft.com/office/drawing/2014/main" id="{85B0F9F4-44CF-62E3-7A65-72B849F66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2" t="17839" r="31032" b="17487"/>
          <a:stretch/>
        </p:blipFill>
        <p:spPr bwMode="auto">
          <a:xfrm>
            <a:off x="2802269" y="1305728"/>
            <a:ext cx="1536180" cy="261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A4F731-4B84-A502-6E58-6B3AF988BEE4}"/>
              </a:ext>
            </a:extLst>
          </p:cNvPr>
          <p:cNvSpPr/>
          <p:nvPr/>
        </p:nvSpPr>
        <p:spPr>
          <a:xfrm>
            <a:off x="4023184" y="2385774"/>
            <a:ext cx="1847165" cy="4587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Shared Health Record of patients is exchanged with minimal standards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9182C-AAF2-EC8A-6900-61D06411AE45}"/>
              </a:ext>
            </a:extLst>
          </p:cNvPr>
          <p:cNvSpPr/>
          <p:nvPr/>
        </p:nvSpPr>
        <p:spPr>
          <a:xfrm>
            <a:off x="2710761" y="4406461"/>
            <a:ext cx="1835063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of Care Service Providers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22D71-B53E-5769-8885-6AFDFBFF9F4C}"/>
              </a:ext>
            </a:extLst>
          </p:cNvPr>
          <p:cNvSpPr/>
          <p:nvPr/>
        </p:nvSpPr>
        <p:spPr>
          <a:xfrm>
            <a:off x="3915728" y="4009943"/>
            <a:ext cx="1039658" cy="3129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</a:t>
            </a:r>
          </a:p>
        </p:txBody>
      </p:sp>
      <p:pic>
        <p:nvPicPr>
          <p:cNvPr id="12" name="Graphic 11" descr="Hospital outline">
            <a:extLst>
              <a:ext uri="{FF2B5EF4-FFF2-40B4-BE49-F238E27FC236}">
                <a16:creationId xmlns:a16="http://schemas.microsoft.com/office/drawing/2014/main" id="{AF090795-0613-85D4-0C87-526E3FF68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7901" y="4243246"/>
            <a:ext cx="522060" cy="5220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2F0D2-E48C-DD12-36A5-2B597B138FEE}"/>
              </a:ext>
            </a:extLst>
          </p:cNvPr>
          <p:cNvSpPr/>
          <p:nvPr/>
        </p:nvSpPr>
        <p:spPr>
          <a:xfrm>
            <a:off x="2126594" y="4009943"/>
            <a:ext cx="1039658" cy="3129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27D1ED-9C8C-9EF3-D8EB-1A482926B9D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166252" y="4166433"/>
            <a:ext cx="856932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Smart Phone with solid fill">
            <a:extLst>
              <a:ext uri="{FF2B5EF4-FFF2-40B4-BE49-F238E27FC236}">
                <a16:creationId xmlns:a16="http://schemas.microsoft.com/office/drawing/2014/main" id="{5A02B3E4-C17F-15CC-5EE1-58619C22F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7380" y="4351569"/>
            <a:ext cx="312980" cy="312980"/>
          </a:xfrm>
          <a:prstGeom prst="rect">
            <a:avLst/>
          </a:prstGeom>
        </p:spPr>
      </p:pic>
      <p:sp>
        <p:nvSpPr>
          <p:cNvPr id="16" name="Isosceles Triangle 11">
            <a:extLst>
              <a:ext uri="{FF2B5EF4-FFF2-40B4-BE49-F238E27FC236}">
                <a16:creationId xmlns:a16="http://schemas.microsoft.com/office/drawing/2014/main" id="{A9FF3BA2-A5D2-664A-FD37-1804B5C51007}"/>
              </a:ext>
            </a:extLst>
          </p:cNvPr>
          <p:cNvSpPr/>
          <p:nvPr/>
        </p:nvSpPr>
        <p:spPr>
          <a:xfrm rot="18642168">
            <a:off x="3039052" y="2203597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CC3B3075-320B-1D93-AB11-2B09EFA517CC}"/>
              </a:ext>
            </a:extLst>
          </p:cNvPr>
          <p:cNvSpPr/>
          <p:nvPr/>
        </p:nvSpPr>
        <p:spPr>
          <a:xfrm rot="18642168">
            <a:off x="3931077" y="2861102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Isosceles Triangle 13">
            <a:extLst>
              <a:ext uri="{FF2B5EF4-FFF2-40B4-BE49-F238E27FC236}">
                <a16:creationId xmlns:a16="http://schemas.microsoft.com/office/drawing/2014/main" id="{E25847C9-A8A1-B9D2-0C2B-82465C2F71EA}"/>
              </a:ext>
            </a:extLst>
          </p:cNvPr>
          <p:cNvSpPr/>
          <p:nvPr/>
        </p:nvSpPr>
        <p:spPr>
          <a:xfrm rot="13634484">
            <a:off x="3039051" y="2818274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Isosceles Triangle 14">
            <a:extLst>
              <a:ext uri="{FF2B5EF4-FFF2-40B4-BE49-F238E27FC236}">
                <a16:creationId xmlns:a16="http://schemas.microsoft.com/office/drawing/2014/main" id="{C1BD0A26-05EB-7114-7D9C-5B0DE9490588}"/>
              </a:ext>
            </a:extLst>
          </p:cNvPr>
          <p:cNvSpPr/>
          <p:nvPr/>
        </p:nvSpPr>
        <p:spPr>
          <a:xfrm rot="13634484">
            <a:off x="3941155" y="2169579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39C5F8-EA27-2CA2-A370-F1258686BD11}"/>
              </a:ext>
            </a:extLst>
          </p:cNvPr>
          <p:cNvSpPr>
            <a:spLocks noChangeAspect="1"/>
          </p:cNvSpPr>
          <p:nvPr/>
        </p:nvSpPr>
        <p:spPr>
          <a:xfrm>
            <a:off x="3508903" y="2546577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CAC2D1-99E6-DEE1-9F00-FC1F2B12EBC8}"/>
              </a:ext>
            </a:extLst>
          </p:cNvPr>
          <p:cNvCxnSpPr>
            <a:cxnSpLocks/>
          </p:cNvCxnSpPr>
          <p:nvPr/>
        </p:nvCxnSpPr>
        <p:spPr>
          <a:xfrm>
            <a:off x="2179102" y="2615157"/>
            <a:ext cx="1727511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79708D7-0CA7-1F93-AEDB-285BFF0DBEFA}"/>
              </a:ext>
            </a:extLst>
          </p:cNvPr>
          <p:cNvSpPr/>
          <p:nvPr/>
        </p:nvSpPr>
        <p:spPr>
          <a:xfrm>
            <a:off x="69494" y="1917974"/>
            <a:ext cx="1940529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261FA-B1B9-A727-B3A4-D7C04F7050B4}"/>
              </a:ext>
            </a:extLst>
          </p:cNvPr>
          <p:cNvSpPr/>
          <p:nvPr/>
        </p:nvSpPr>
        <p:spPr>
          <a:xfrm>
            <a:off x="6731459" y="2340140"/>
            <a:ext cx="2405775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B18EA-AC21-E0DF-879A-833F7E10B199}"/>
              </a:ext>
            </a:extLst>
          </p:cNvPr>
          <p:cNvSpPr/>
          <p:nvPr/>
        </p:nvSpPr>
        <p:spPr>
          <a:xfrm>
            <a:off x="6731459" y="901587"/>
            <a:ext cx="2338049" cy="10066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DB405-10D0-0D2F-060F-BD2F5864249E}"/>
              </a:ext>
            </a:extLst>
          </p:cNvPr>
          <p:cNvSpPr/>
          <p:nvPr/>
        </p:nvSpPr>
        <p:spPr>
          <a:xfrm>
            <a:off x="1956639" y="766294"/>
            <a:ext cx="3241688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Primary and secondary data reuse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5F273EE-F8B9-7932-585D-784863FD1BFD}"/>
              </a:ext>
            </a:extLst>
          </p:cNvPr>
          <p:cNvSpPr/>
          <p:nvPr/>
        </p:nvSpPr>
        <p:spPr>
          <a:xfrm>
            <a:off x="303541" y="1756619"/>
            <a:ext cx="1823053" cy="15226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Calibri"/>
              </a:rPr>
              <a:t>Personal, health-related data of patients are the fundamental building blocks of a digitally-enabled healthcare ecosystem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52F0995-1D21-DA67-7F5E-3577FE43494F}"/>
              </a:ext>
            </a:extLst>
          </p:cNvPr>
          <p:cNvSpPr/>
          <p:nvPr/>
        </p:nvSpPr>
        <p:spPr>
          <a:xfrm>
            <a:off x="5937880" y="1076312"/>
            <a:ext cx="2953307" cy="1730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Collaborative approach</a:t>
            </a:r>
          </a:p>
          <a:p>
            <a:pPr marL="171450" marR="0" lvl="0" indent="-17145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System Font Regular"/>
              <a:buChar char="⟩"/>
              <a:tabLst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D</a:t>
            </a:r>
            <a:r>
              <a:rPr kumimoji="0" lang="en-US" sz="1200" b="0" u="none" strike="noStrike" kern="1200" cap="none" spc="0" normalizeH="0" baseline="0" noProof="0" err="1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evelop</a:t>
            </a: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ecosystems that address patient needs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D</a:t>
            </a:r>
            <a:r>
              <a:rPr kumimoji="0" lang="en-US" sz="1200" b="0" u="none" strike="noStrike" kern="1200" cap="none" spc="0" normalizeH="0" baseline="0" noProof="0" err="1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evelop</a:t>
            </a: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new care concepts with service providers</a:t>
            </a:r>
          </a:p>
          <a:p>
            <a:pPr marL="171450" marR="0" lvl="0" indent="-17145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System Font Regular"/>
              <a:buChar char="⟩"/>
              <a:tabLst/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 enablers for people to exercise their personal data rights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6F6B2DE-DC00-637C-09E5-1235A52A65ED}"/>
              </a:ext>
            </a:extLst>
          </p:cNvPr>
          <p:cNvSpPr/>
          <p:nvPr/>
        </p:nvSpPr>
        <p:spPr>
          <a:xfrm>
            <a:off x="5925242" y="3036405"/>
            <a:ext cx="2965945" cy="15596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Digital public goods and tech neutrality</a:t>
            </a:r>
            <a:endParaRPr kumimoji="0" lang="en-US" sz="1200" b="0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System Font Regular"/>
              <a:buChar char="⟩"/>
              <a:tabLst/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 health</a:t>
            </a:r>
            <a:r>
              <a:rPr lang="en-US" sz="1200">
                <a:solidFill>
                  <a:srgbClr val="00558F"/>
                </a:solidFill>
                <a:latin typeface="Calibri"/>
              </a:rPr>
              <a:t> data commons using digital public goods</a:t>
            </a:r>
            <a:endParaRPr kumimoji="0" lang="en-US" sz="1200" b="0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System Font Regular"/>
              <a:buChar char="⟩"/>
              <a:tabLst/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Prevent vendor lock-in through technology-neutral reference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298328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Bit Player: Documentary on Claude Shannon, Prophet of Information">
            <a:extLst>
              <a:ext uri="{FF2B5EF4-FFF2-40B4-BE49-F238E27FC236}">
                <a16:creationId xmlns:a16="http://schemas.microsoft.com/office/drawing/2014/main" id="{27ABE597-F133-A976-7F08-10F6DD11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61530F1-623D-0C8A-B20A-14E5C020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045"/>
            <a:ext cx="5862577" cy="974028"/>
          </a:xfrm>
        </p:spPr>
        <p:txBody>
          <a:bodyPr/>
          <a:lstStyle/>
          <a:p>
            <a:r>
              <a:rPr lang="en-NL" dirty="0"/>
              <a:t>Part I</a:t>
            </a:r>
            <a:br>
              <a:rPr lang="en-NL" dirty="0"/>
            </a:br>
            <a:r>
              <a:rPr lang="en-NL" b="1" dirty="0"/>
              <a:t>A bird’s-eye view of digital technologies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B5985-90F9-3F55-519C-0F617288B1D5}"/>
              </a:ext>
            </a:extLst>
          </p:cNvPr>
          <p:cNvSpPr txBox="1"/>
          <p:nvPr/>
        </p:nvSpPr>
        <p:spPr>
          <a:xfrm>
            <a:off x="6834851" y="4782098"/>
            <a:ext cx="2228302" cy="303416"/>
          </a:xfrm>
          <a:prstGeom prst="rect">
            <a:avLst/>
          </a:prstGeom>
          <a:solidFill>
            <a:srgbClr val="000000">
              <a:alpha val="63922"/>
            </a:srgbClr>
          </a:solidFill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600" dirty="0">
                <a:solidFill>
                  <a:schemeClr val="bg1"/>
                </a:solidFill>
              </a:rPr>
              <a:t>Tip: watch </a:t>
            </a:r>
            <a:r>
              <a:rPr lang="en-NL" sz="1600" i="1" dirty="0">
                <a:solidFill>
                  <a:schemeClr val="bg1"/>
                </a:solidFill>
              </a:rPr>
              <a:t>The Bit Player</a:t>
            </a:r>
          </a:p>
        </p:txBody>
      </p:sp>
    </p:spTree>
    <p:extLst>
      <p:ext uri="{BB962C8B-B14F-4D97-AF65-F5344CB8AC3E}">
        <p14:creationId xmlns:p14="http://schemas.microsoft.com/office/powerpoint/2010/main" val="2454488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4DFE9F1-3A48-1447-E958-D614D3DB7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6" b="-8506"/>
          <a:stretch/>
        </p:blipFill>
        <p:spPr bwMode="auto">
          <a:xfrm>
            <a:off x="-7670" y="-1"/>
            <a:ext cx="9151670" cy="562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61530F1-623D-0C8A-B20A-14E5C020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045"/>
            <a:ext cx="7200000" cy="974028"/>
          </a:xfrm>
        </p:spPr>
        <p:txBody>
          <a:bodyPr/>
          <a:lstStyle/>
          <a:p>
            <a:r>
              <a:rPr lang="en-NL" dirty="0"/>
              <a:t>Part II</a:t>
            </a:r>
            <a:br>
              <a:rPr lang="en-NL" dirty="0"/>
            </a:br>
            <a:r>
              <a:rPr lang="en-NL" b="1" dirty="0"/>
              <a:t>Health Data Commons as a cornerstone of our new paradigm</a:t>
            </a:r>
          </a:p>
        </p:txBody>
      </p:sp>
    </p:spTree>
    <p:extLst>
      <p:ext uri="{BB962C8B-B14F-4D97-AF65-F5344CB8AC3E}">
        <p14:creationId xmlns:p14="http://schemas.microsoft.com/office/powerpoint/2010/main" val="49774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0F54A9-6B53-82A1-841D-E37BCDB0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a </a:t>
            </a:r>
            <a:r>
              <a:rPr lang="en-NL" b="1" dirty="0"/>
              <a:t>commons</a:t>
            </a:r>
            <a:r>
              <a:rPr lang="en-NL" dirty="0"/>
              <a:t>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7671B7-F3E4-E7C9-BAC6-B0274366B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123479"/>
              </p:ext>
            </p:extLst>
          </p:nvPr>
        </p:nvGraphicFramePr>
        <p:xfrm>
          <a:off x="1104000" y="1299856"/>
          <a:ext cx="6831686" cy="29945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15843">
                  <a:extLst>
                    <a:ext uri="{9D8B030D-6E8A-4147-A177-3AD203B41FA5}">
                      <a16:colId xmlns:a16="http://schemas.microsoft.com/office/drawing/2014/main" val="644111311"/>
                    </a:ext>
                  </a:extLst>
                </a:gridCol>
                <a:gridCol w="3415843">
                  <a:extLst>
                    <a:ext uri="{9D8B030D-6E8A-4147-A177-3AD203B41FA5}">
                      <a16:colId xmlns:a16="http://schemas.microsoft.com/office/drawing/2014/main" val="3907900900"/>
                    </a:ext>
                  </a:extLst>
                </a:gridCol>
              </a:tblGrid>
              <a:tr h="1451508">
                <a:tc>
                  <a:txBody>
                    <a:bodyPr/>
                    <a:lstStyle/>
                    <a:p>
                      <a:pPr algn="ctr"/>
                      <a:r>
                        <a:rPr lang="en-NL" b="1" dirty="0"/>
                        <a:t>Earth’s ecosystem</a:t>
                      </a:r>
                    </a:p>
                    <a:p>
                      <a:pPr algn="ctr"/>
                      <a:r>
                        <a:rPr lang="en-NL" dirty="0"/>
                        <a:t>oceans, atmosphere, forest, wildlife etc.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b="1" dirty="0"/>
                        <a:t>Urban commons</a:t>
                      </a:r>
                    </a:p>
                    <a:p>
                      <a:pPr algn="ctr"/>
                      <a:r>
                        <a:rPr lang="en-GB" dirty="0"/>
                        <a:t>”</a:t>
                      </a:r>
                      <a:r>
                        <a:rPr lang="en-GB" dirty="0" err="1"/>
                        <a:t>Volkstuintjes</a:t>
                      </a:r>
                      <a:r>
                        <a:rPr lang="en-GB" dirty="0"/>
                        <a:t>”, </a:t>
                      </a:r>
                      <a:r>
                        <a:rPr lang="en-GB" dirty="0" err="1"/>
                        <a:t>sacco’s</a:t>
                      </a:r>
                      <a:r>
                        <a:rPr lang="en-GB" dirty="0"/>
                        <a:t>, citizen cooperatives</a:t>
                      </a:r>
                      <a:endParaRPr lang="en-NL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84443"/>
                  </a:ext>
                </a:extLst>
              </a:tr>
              <a:tr h="1543050">
                <a:tc>
                  <a:txBody>
                    <a:bodyPr/>
                    <a:lstStyle/>
                    <a:p>
                      <a:pPr algn="ctr"/>
                      <a:r>
                        <a:rPr lang="en-NL" b="1" dirty="0"/>
                        <a:t>Human culture</a:t>
                      </a:r>
                    </a:p>
                    <a:p>
                      <a:pPr algn="ctr"/>
                      <a:r>
                        <a:rPr lang="en-NL" b="0" dirty="0"/>
                        <a:t>Language, education, spiritual teachings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b="1" dirty="0"/>
                        <a:t>Digital commons</a:t>
                      </a:r>
                    </a:p>
                    <a:p>
                      <a:pPr algn="ctr"/>
                      <a:r>
                        <a:rPr lang="en-NL" b="0" dirty="0"/>
                        <a:t>Wikipedia, open source software, urban digital twin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62344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09BC65-6197-4108-F9F5-613A85B7812E}"/>
              </a:ext>
            </a:extLst>
          </p:cNvPr>
          <p:cNvSpPr txBox="1"/>
          <p:nvPr/>
        </p:nvSpPr>
        <p:spPr>
          <a:xfrm>
            <a:off x="3853543" y="4498521"/>
            <a:ext cx="1289135" cy="303481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600" b="1" dirty="0"/>
              <a:t>IMMATERIAL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64008-475E-D296-5AD7-1E95E7BF7F75}"/>
              </a:ext>
            </a:extLst>
          </p:cNvPr>
          <p:cNvSpPr txBox="1"/>
          <p:nvPr/>
        </p:nvSpPr>
        <p:spPr>
          <a:xfrm>
            <a:off x="3970561" y="944008"/>
            <a:ext cx="1055097" cy="303481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600" b="1" dirty="0"/>
              <a:t>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23554-2E13-3EE4-E57D-4E32DC9B88D1}"/>
              </a:ext>
            </a:extLst>
          </p:cNvPr>
          <p:cNvSpPr txBox="1"/>
          <p:nvPr/>
        </p:nvSpPr>
        <p:spPr>
          <a:xfrm>
            <a:off x="0" y="2571750"/>
            <a:ext cx="911725" cy="303481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600" b="1" dirty="0"/>
              <a:t>INHERITED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2DDB-D421-2944-F083-2468559EF1C4}"/>
              </a:ext>
            </a:extLst>
          </p:cNvPr>
          <p:cNvSpPr txBox="1"/>
          <p:nvPr/>
        </p:nvSpPr>
        <p:spPr>
          <a:xfrm>
            <a:off x="7935686" y="2571750"/>
            <a:ext cx="1149289" cy="303481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600" b="1" dirty="0"/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04936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2D9868-9BF1-7964-B862-E1E9B24D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a </a:t>
            </a:r>
            <a:r>
              <a:rPr lang="en-NL" b="1" dirty="0"/>
              <a:t>data</a:t>
            </a:r>
            <a:r>
              <a:rPr lang="en-NL" dirty="0"/>
              <a:t> commons?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F4B42-2978-812E-EB8E-9967A960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45" y="947839"/>
            <a:ext cx="5968423" cy="39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4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74724-36E9-4DD4-B16F-F551DFFF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Our common task:</a:t>
            </a:r>
            <a:br>
              <a:rPr lang="en-NL" dirty="0"/>
            </a:br>
            <a:r>
              <a:rPr lang="en-NL" dirty="0"/>
              <a:t>Demonstrating governance model for health data sharing for the common good</a:t>
            </a:r>
          </a:p>
        </p:txBody>
      </p:sp>
      <p:pic>
        <p:nvPicPr>
          <p:cNvPr id="4" name="Google Shape;116;p21">
            <a:extLst>
              <a:ext uri="{FF2B5EF4-FFF2-40B4-BE49-F238E27FC236}">
                <a16:creationId xmlns:a16="http://schemas.microsoft.com/office/drawing/2014/main" id="{C481D3BC-579B-74B0-8F50-8F4ECC0E69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15" t="26364" r="35937" b="26641"/>
          <a:stretch/>
        </p:blipFill>
        <p:spPr>
          <a:xfrm>
            <a:off x="835225" y="1818217"/>
            <a:ext cx="1462824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7;p21">
            <a:extLst>
              <a:ext uri="{FF2B5EF4-FFF2-40B4-BE49-F238E27FC236}">
                <a16:creationId xmlns:a16="http://schemas.microsoft.com/office/drawing/2014/main" id="{F2E613CF-C482-738B-10A5-9ED51A3E3DA4}"/>
              </a:ext>
            </a:extLst>
          </p:cNvPr>
          <p:cNvSpPr txBox="1"/>
          <p:nvPr/>
        </p:nvSpPr>
        <p:spPr>
          <a:xfrm>
            <a:off x="413888" y="2389819"/>
            <a:ext cx="2305500" cy="1244400"/>
          </a:xfrm>
          <a:prstGeom prst="rect">
            <a:avLst/>
          </a:prstGeom>
          <a:solidFill>
            <a:srgbClr val="FFFFFF">
              <a:alpha val="9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1.</a:t>
            </a:r>
            <a:br>
              <a:rPr lang="nl" sz="1400">
                <a:latin typeface="Inter"/>
                <a:ea typeface="Inter"/>
                <a:cs typeface="Inter"/>
                <a:sym typeface="Inter"/>
              </a:rPr>
            </a:br>
            <a:r>
              <a:rPr lang="nl" sz="1400">
                <a:latin typeface="Inter"/>
                <a:ea typeface="Inter"/>
                <a:cs typeface="Inter"/>
                <a:sym typeface="Inter"/>
              </a:rPr>
              <a:t>Facilitating</a:t>
            </a:r>
            <a:br>
              <a:rPr lang="nl" sz="1400">
                <a:latin typeface="Inter"/>
                <a:ea typeface="Inter"/>
                <a:cs typeface="Inter"/>
                <a:sym typeface="Inter"/>
              </a:rPr>
            </a:br>
            <a:r>
              <a:rPr lang="nl" sz="1400">
                <a:latin typeface="Inter"/>
                <a:ea typeface="Inter"/>
                <a:cs typeface="Inter"/>
                <a:sym typeface="Inter"/>
              </a:rPr>
              <a:t>data use that creates significant public value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Google Shape;118;p21">
            <a:extLst>
              <a:ext uri="{FF2B5EF4-FFF2-40B4-BE49-F238E27FC236}">
                <a16:creationId xmlns:a16="http://schemas.microsoft.com/office/drawing/2014/main" id="{09D508B6-5AB1-8E58-E6A2-F9B12BDC93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15" t="26364" r="35937" b="26641"/>
          <a:stretch/>
        </p:blipFill>
        <p:spPr>
          <a:xfrm>
            <a:off x="3535788" y="1818217"/>
            <a:ext cx="1462824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9;p21">
            <a:extLst>
              <a:ext uri="{FF2B5EF4-FFF2-40B4-BE49-F238E27FC236}">
                <a16:creationId xmlns:a16="http://schemas.microsoft.com/office/drawing/2014/main" id="{6DEEE90B-9E41-312E-C196-FAE319141782}"/>
              </a:ext>
            </a:extLst>
          </p:cNvPr>
          <p:cNvSpPr txBox="1"/>
          <p:nvPr/>
        </p:nvSpPr>
        <p:spPr>
          <a:xfrm>
            <a:off x="3114450" y="2389816"/>
            <a:ext cx="2305500" cy="1244400"/>
          </a:xfrm>
          <a:prstGeom prst="rect">
            <a:avLst/>
          </a:prstGeom>
          <a:solidFill>
            <a:srgbClr val="FFFFFF">
              <a:alpha val="9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2.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Preventing and mitigating harm 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Google Shape;120;p21">
            <a:extLst>
              <a:ext uri="{FF2B5EF4-FFF2-40B4-BE49-F238E27FC236}">
                <a16:creationId xmlns:a16="http://schemas.microsoft.com/office/drawing/2014/main" id="{EFAFC640-BD2A-247B-5635-637682AC64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15" t="26364" r="35937" b="26641"/>
          <a:stretch/>
        </p:blipFill>
        <p:spPr>
          <a:xfrm>
            <a:off x="6236338" y="1818217"/>
            <a:ext cx="1462824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1;p21">
            <a:extLst>
              <a:ext uri="{FF2B5EF4-FFF2-40B4-BE49-F238E27FC236}">
                <a16:creationId xmlns:a16="http://schemas.microsoft.com/office/drawing/2014/main" id="{029092CC-A33E-07F2-A2B5-1509C73E6D9A}"/>
              </a:ext>
            </a:extLst>
          </p:cNvPr>
          <p:cNvSpPr txBox="1"/>
          <p:nvPr/>
        </p:nvSpPr>
        <p:spPr>
          <a:xfrm>
            <a:off x="5815000" y="2395854"/>
            <a:ext cx="2305500" cy="1244400"/>
          </a:xfrm>
          <a:prstGeom prst="rect">
            <a:avLst/>
          </a:prstGeom>
          <a:solidFill>
            <a:srgbClr val="FFFFFF">
              <a:alpha val="9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3.</a:t>
            </a:r>
            <a:br>
              <a:rPr lang="nl" sz="1400">
                <a:latin typeface="Inter"/>
                <a:ea typeface="Inter"/>
                <a:cs typeface="Inter"/>
                <a:sym typeface="Inter"/>
              </a:rPr>
            </a:br>
            <a:r>
              <a:rPr lang="nl" sz="1400">
                <a:latin typeface="Inter"/>
                <a:ea typeface="Inter"/>
                <a:cs typeface="Inter"/>
                <a:sym typeface="Inter"/>
              </a:rPr>
              <a:t>Revenue sharing / “taxing” data use by third parties that generate little or no public value 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6D5D2-9C29-B405-2767-7E85F32B9A9B}"/>
              </a:ext>
            </a:extLst>
          </p:cNvPr>
          <p:cNvSpPr txBox="1"/>
          <p:nvPr/>
        </p:nvSpPr>
        <p:spPr>
          <a:xfrm>
            <a:off x="413888" y="4615542"/>
            <a:ext cx="3018775" cy="206980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000"/>
              <a:t>Source: Barbara Prainsack et al., </a:t>
            </a:r>
            <a:r>
              <a:rPr lang="en-NL" sz="1000" i="1">
                <a:hlinkClick r:id="rId3"/>
              </a:rPr>
              <a:t>Data Solidarity</a:t>
            </a:r>
            <a:r>
              <a:rPr lang="en-NL" sz="1000" i="1"/>
              <a:t> </a:t>
            </a:r>
            <a:r>
              <a:rPr lang="en-NL" sz="1000"/>
              <a:t>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A31C7-FAE9-0183-1666-40281D062A47}"/>
              </a:ext>
            </a:extLst>
          </p:cNvPr>
          <p:cNvSpPr txBox="1"/>
          <p:nvPr/>
        </p:nvSpPr>
        <p:spPr>
          <a:xfrm>
            <a:off x="413888" y="1315976"/>
            <a:ext cx="4581575" cy="303416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600" dirty="0"/>
              <a:t>Three pillars for governance of </a:t>
            </a:r>
            <a:r>
              <a:rPr lang="en-NL" sz="1600" b="1" dirty="0"/>
              <a:t>health data commons</a:t>
            </a:r>
          </a:p>
        </p:txBody>
      </p:sp>
    </p:spTree>
    <p:extLst>
      <p:ext uri="{BB962C8B-B14F-4D97-AF65-F5344CB8AC3E}">
        <p14:creationId xmlns:p14="http://schemas.microsoft.com/office/powerpoint/2010/main" val="879627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4C34387-2462-A6CA-DA20-6BD90F46E42E}"/>
              </a:ext>
            </a:extLst>
          </p:cNvPr>
          <p:cNvGrpSpPr/>
          <p:nvPr/>
        </p:nvGrpSpPr>
        <p:grpSpPr>
          <a:xfrm>
            <a:off x="248293" y="1112510"/>
            <a:ext cx="4973029" cy="3254909"/>
            <a:chOff x="853450" y="663250"/>
            <a:chExt cx="7071300" cy="4330475"/>
          </a:xfrm>
        </p:grpSpPr>
        <p:sp>
          <p:nvSpPr>
            <p:cNvPr id="2" name="Google Shape;54;p13">
              <a:extLst>
                <a:ext uri="{FF2B5EF4-FFF2-40B4-BE49-F238E27FC236}">
                  <a16:creationId xmlns:a16="http://schemas.microsoft.com/office/drawing/2014/main" id="{BE35DB56-5722-E4B3-4E24-D1873835CDA1}"/>
                </a:ext>
              </a:extLst>
            </p:cNvPr>
            <p:cNvSpPr/>
            <p:nvPr/>
          </p:nvSpPr>
          <p:spPr>
            <a:xfrm>
              <a:off x="853450" y="663250"/>
              <a:ext cx="7071300" cy="3194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" name="Google Shape;55;p13">
              <a:extLst>
                <a:ext uri="{FF2B5EF4-FFF2-40B4-BE49-F238E27FC236}">
                  <a16:creationId xmlns:a16="http://schemas.microsoft.com/office/drawing/2014/main" id="{33F38CAD-C3C2-F9ED-83E1-1BD53B20E8F1}"/>
                </a:ext>
              </a:extLst>
            </p:cNvPr>
            <p:cNvSpPr/>
            <p:nvPr/>
          </p:nvSpPr>
          <p:spPr>
            <a:xfrm>
              <a:off x="911950" y="707125"/>
              <a:ext cx="2145900" cy="19263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COMMON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SERVICES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Client Registry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FR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Facility Registry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HWR</a:t>
              </a:r>
              <a:r>
                <a:rPr lang="en-GB" sz="7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	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Health Worker Registry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TS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Terminology Services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PC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Product Catalogue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" name="Google Shape;56;p13">
              <a:extLst>
                <a:ext uri="{FF2B5EF4-FFF2-40B4-BE49-F238E27FC236}">
                  <a16:creationId xmlns:a16="http://schemas.microsoft.com/office/drawing/2014/main" id="{72DF2476-E02F-B6B9-609D-51EB5DABC6CA}"/>
                </a:ext>
              </a:extLst>
            </p:cNvPr>
            <p:cNvSpPr/>
            <p:nvPr/>
          </p:nvSpPr>
          <p:spPr>
            <a:xfrm>
              <a:off x="3284575" y="707125"/>
              <a:ext cx="2170200" cy="19263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BUSINESS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SERVICES</a:t>
              </a:r>
              <a:b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</a:br>
              <a:endParaRPr sz="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223838" lvl="0" indent="-223838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FIS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Finance &amp; Insurance Service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23838" lvl="0" indent="-223838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HMIS</a:t>
              </a: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	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Health Mgt. Info. System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23838" lvl="0" indent="-223838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LMIS</a:t>
              </a: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	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Logistics Mgt. Info. Service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23838" lvl="0" indent="-223838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SHR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Shared Health Record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57;p13">
              <a:extLst>
                <a:ext uri="{FF2B5EF4-FFF2-40B4-BE49-F238E27FC236}">
                  <a16:creationId xmlns:a16="http://schemas.microsoft.com/office/drawing/2014/main" id="{EA1A6068-CEEF-9ABC-506D-928EB7ADD45C}"/>
                </a:ext>
              </a:extLst>
            </p:cNvPr>
            <p:cNvSpPr/>
            <p:nvPr/>
          </p:nvSpPr>
          <p:spPr>
            <a:xfrm>
              <a:off x="5681500" y="707125"/>
              <a:ext cx="2170200" cy="1926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ANALYTICS &amp; INTELLIGENCE SERVICES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Secondary re-sue of data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" name="Google Shape;58;p13">
              <a:extLst>
                <a:ext uri="{FF2B5EF4-FFF2-40B4-BE49-F238E27FC236}">
                  <a16:creationId xmlns:a16="http://schemas.microsoft.com/office/drawing/2014/main" id="{6E00B06A-D042-3508-0244-FC5E58093D14}"/>
                </a:ext>
              </a:extLst>
            </p:cNvPr>
            <p:cNvSpPr/>
            <p:nvPr/>
          </p:nvSpPr>
          <p:spPr>
            <a:xfrm>
              <a:off x="911950" y="2761475"/>
              <a:ext cx="6960300" cy="10521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INTEROPERABILITY LAYER (IOL)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AC</a:t>
              </a:r>
              <a:r>
                <a:rPr lang="en-GB" sz="7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	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Admin Console</a:t>
              </a:r>
              <a:endParaRPr sz="7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ATNA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Audit Trail &amp; Node Authentication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ILS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Interlinking and Routing Services, also known as Channels in the reference implementation</a:t>
              </a:r>
              <a:endParaRPr sz="7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MEDIATORS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Pass-through, Adapter or Orchestration mediators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59;p13">
              <a:extLst>
                <a:ext uri="{FF2B5EF4-FFF2-40B4-BE49-F238E27FC236}">
                  <a16:creationId xmlns:a16="http://schemas.microsoft.com/office/drawing/2014/main" id="{DBFC6F45-781F-EAD7-08F5-878ACD0FAA70}"/>
                </a:ext>
              </a:extLst>
            </p:cNvPr>
            <p:cNvSpPr/>
            <p:nvPr/>
          </p:nvSpPr>
          <p:spPr>
            <a:xfrm>
              <a:off x="911950" y="3941625"/>
              <a:ext cx="6960300" cy="1052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POINT OF SERVICE (POS) SYSTEMS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26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Different types of PoS systems are allowed, including EMR/EHRs (Electronic Health / Medical Record systems), mobile apps for patient or community workers and information systems for hospitals, pharmacies and laboratories.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630000" lvl="0" indent="-36195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Key defining characteristics are the workflows that are supported by the system (see </a:t>
              </a:r>
              <a:r>
                <a:rPr lang="en-GB" sz="7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examples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).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A48F1F-2AEE-D56D-8B95-4469DB1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hard part is the easiest:</a:t>
            </a:r>
            <a:br>
              <a:rPr lang="en-NL" dirty="0"/>
            </a:br>
            <a:r>
              <a:rPr lang="en-NL" dirty="0"/>
              <a:t>Our technical blueprint for a </a:t>
            </a:r>
            <a:r>
              <a:rPr lang="en-NL" b="1" dirty="0"/>
              <a:t>health data commons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FE260218-9F36-9515-FF97-45B3ED2CC621}"/>
              </a:ext>
            </a:extLst>
          </p:cNvPr>
          <p:cNvSpPr txBox="1">
            <a:spLocks/>
          </p:cNvSpPr>
          <p:nvPr/>
        </p:nvSpPr>
        <p:spPr bwMode="auto">
          <a:xfrm>
            <a:off x="5642811" y="1083733"/>
            <a:ext cx="3338763" cy="333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mv="urn:schemas-microsoft-com:mac:vml" xmlns:mc="http://schemas.openxmlformats.org/markup-compatibility/2006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mv="urn:schemas-microsoft-com:mac:vml" xmlns:mc="http://schemas.openxmlformats.org/markup-compatibility/2006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v="urn:schemas-microsoft-com:mac:vml" xmlns:mc="http://schemas.openxmlformats.org/markup-compatibility/2006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1300" b="1"/>
              <a:t>Based on OpenHIE*</a:t>
            </a:r>
          </a:p>
          <a:p>
            <a:pPr marL="285750" indent="-285750">
              <a:buFont typeface="System Font Regular"/>
              <a:buChar char="⟩"/>
            </a:pPr>
            <a: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  <a:t>One of the most widely used frameworks for implementing health data exchange in Africa</a:t>
            </a:r>
          </a:p>
          <a:p>
            <a:pPr marL="285750" indent="-285750">
              <a:buFont typeface="System Font Regular"/>
              <a:buChar char="⟩"/>
            </a:pPr>
            <a: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  <a:t>Standards-based, modular and with increasing number of implementations</a:t>
            </a:r>
            <a:b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</a:br>
            <a:endParaRPr lang="en-NL" sz="1300"/>
          </a:p>
          <a:p>
            <a:r>
              <a:rPr lang="en-NL" sz="1300" b="1"/>
              <a:t>Relevance today</a:t>
            </a:r>
          </a:p>
          <a:p>
            <a:pPr marL="285750" indent="-285750">
              <a:buFont typeface="System Font Regular"/>
              <a:buChar char="⟩"/>
            </a:pPr>
            <a: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  <a:t>Digital technologies have matured in the past decade, creating opportunities for effective and efficient implementations using digital public goods</a:t>
            </a:r>
          </a:p>
          <a:p>
            <a:pPr marL="285750" indent="-285750">
              <a:buFont typeface="System Font Regular"/>
              <a:buChar char="⟩"/>
            </a:pPr>
            <a:r>
              <a:rPr lang="en-GB" sz="1300">
                <a:solidFill>
                  <a:srgbClr val="00548E"/>
                </a:solidFill>
                <a:latin typeface="Calibri" panose="020F0502020204030204" pitchFamily="34" charset="0"/>
              </a:rPr>
              <a:t>Extend framework to support secondary re-use (next slide)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E86E8-3BE9-B811-153D-48E281FABB7D}"/>
              </a:ext>
            </a:extLst>
          </p:cNvPr>
          <p:cNvSpPr txBox="1"/>
          <p:nvPr/>
        </p:nvSpPr>
        <p:spPr>
          <a:xfrm>
            <a:off x="248293" y="4727507"/>
            <a:ext cx="86474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900"/>
              <a:t>* </a:t>
            </a:r>
            <a:r>
              <a:rPr lang="en-GB" sz="900"/>
              <a:t>S</a:t>
            </a:r>
            <a:r>
              <a:rPr lang="en-NL" sz="900"/>
              <a:t>imilar architectures have been adopted in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16"/>
              </a:rPr>
              <a:t>Nigeria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,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17"/>
              </a:rPr>
              <a:t>Kenya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,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18"/>
              </a:rPr>
              <a:t>Tanzania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. For more details see </a:t>
            </a:r>
            <a:r>
              <a:rPr lang="en-GB" sz="900">
                <a:hlinkClick r:id="rId19"/>
              </a:rPr>
              <a:t>OpenHIE documentation</a:t>
            </a:r>
            <a:r>
              <a:rPr lang="en-GB" sz="900"/>
              <a:t>,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20"/>
              </a:rPr>
              <a:t>review HIE in Africa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3508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D935AD3-69D8-9088-BBEA-7244196619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235998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D935AD3-69D8-9088-BBEA-7244196619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97C174F-9AF0-9179-E764-F9059228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Demonstrating health data commons with </a:t>
            </a:r>
            <a:r>
              <a:rPr lang="en-GB" dirty="0" err="1"/>
              <a:t>MomCare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EB5C2-F242-F2D8-8AF4-A9375C4D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584" y="668076"/>
            <a:ext cx="4001082" cy="42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8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6E955D4-FF15-2878-4504-3D648EB228C2}"/>
              </a:ext>
            </a:extLst>
          </p:cNvPr>
          <p:cNvGrpSpPr/>
          <p:nvPr/>
        </p:nvGrpSpPr>
        <p:grpSpPr>
          <a:xfrm>
            <a:off x="274531" y="1315962"/>
            <a:ext cx="5013958" cy="3364895"/>
            <a:chOff x="853450" y="663250"/>
            <a:chExt cx="7071300" cy="4330475"/>
          </a:xfrm>
        </p:grpSpPr>
        <p:sp>
          <p:nvSpPr>
            <p:cNvPr id="46" name="Google Shape;54;p13">
              <a:extLst>
                <a:ext uri="{FF2B5EF4-FFF2-40B4-BE49-F238E27FC236}">
                  <a16:creationId xmlns:a16="http://schemas.microsoft.com/office/drawing/2014/main" id="{114464A1-5CBA-5C58-6C97-9D28AAA8E68C}"/>
                </a:ext>
              </a:extLst>
            </p:cNvPr>
            <p:cNvSpPr/>
            <p:nvPr/>
          </p:nvSpPr>
          <p:spPr>
            <a:xfrm>
              <a:off x="853450" y="663250"/>
              <a:ext cx="7071300" cy="3194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55;p13">
              <a:extLst>
                <a:ext uri="{FF2B5EF4-FFF2-40B4-BE49-F238E27FC236}">
                  <a16:creationId xmlns:a16="http://schemas.microsoft.com/office/drawing/2014/main" id="{DF611BB6-9D8E-4E5E-EBF2-E7751683B723}"/>
                </a:ext>
              </a:extLst>
            </p:cNvPr>
            <p:cNvSpPr/>
            <p:nvPr/>
          </p:nvSpPr>
          <p:spPr>
            <a:xfrm>
              <a:off x="911950" y="707125"/>
              <a:ext cx="2145900" cy="19263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COMMON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SERVICES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Client Registry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Facility Registry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HWR</a:t>
              </a:r>
              <a:r>
                <a:rPr lang="en-GB" sz="5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	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Health Worker Registry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Terminology Services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PC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Product Catalogue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" name="Google Shape;56;p13">
              <a:extLst>
                <a:ext uri="{FF2B5EF4-FFF2-40B4-BE49-F238E27FC236}">
                  <a16:creationId xmlns:a16="http://schemas.microsoft.com/office/drawing/2014/main" id="{7E931539-E3A7-6166-B671-D30F4734D7B7}"/>
                </a:ext>
              </a:extLst>
            </p:cNvPr>
            <p:cNvSpPr/>
            <p:nvPr/>
          </p:nvSpPr>
          <p:spPr>
            <a:xfrm>
              <a:off x="3284575" y="707125"/>
              <a:ext cx="2170200" cy="19263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BUSINESS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SERVICES</a:t>
              </a:r>
              <a:b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</a:br>
              <a:endParaRPr sz="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Finance &amp; Insurance Service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HMIS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Health Mgt. Info. System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LMIS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Logistics Mgt. Info. Service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Shared Health Record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5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DS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Data Services (?!)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" name="Google Shape;57;p13">
              <a:extLst>
                <a:ext uri="{FF2B5EF4-FFF2-40B4-BE49-F238E27FC236}">
                  <a16:creationId xmlns:a16="http://schemas.microsoft.com/office/drawing/2014/main" id="{048A77A7-B8B2-060D-7FD6-304405E015A0}"/>
                </a:ext>
              </a:extLst>
            </p:cNvPr>
            <p:cNvSpPr/>
            <p:nvPr/>
          </p:nvSpPr>
          <p:spPr>
            <a:xfrm>
              <a:off x="5681500" y="707125"/>
              <a:ext cx="2170200" cy="1926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ANALYTICS &amp; INTELLIGENCE SERVICES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Secondary re-sue of data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" name="Google Shape;58;p13">
              <a:extLst>
                <a:ext uri="{FF2B5EF4-FFF2-40B4-BE49-F238E27FC236}">
                  <a16:creationId xmlns:a16="http://schemas.microsoft.com/office/drawing/2014/main" id="{4BC2E27F-3102-A075-4451-E8C76B31B50B}"/>
                </a:ext>
              </a:extLst>
            </p:cNvPr>
            <p:cNvSpPr/>
            <p:nvPr/>
          </p:nvSpPr>
          <p:spPr>
            <a:xfrm>
              <a:off x="911950" y="2761475"/>
              <a:ext cx="6960300" cy="10521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INTEROPERABILITY LAYER (IOL)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AC</a:t>
              </a:r>
              <a:r>
                <a:rPr lang="en-GB" sz="5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	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Admin Console</a:t>
              </a:r>
              <a:endParaRPr sz="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ATNA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Audit Trail &amp; Node Authentication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ILS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Interlinking and Routing Services, also known as Channels in the reference implementation</a:t>
              </a:r>
              <a:endParaRPr sz="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u="sng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MEDIATORS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Pass-through, Adapter or Orchestration mediators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" name="Google Shape;59;p13">
              <a:extLst>
                <a:ext uri="{FF2B5EF4-FFF2-40B4-BE49-F238E27FC236}">
                  <a16:creationId xmlns:a16="http://schemas.microsoft.com/office/drawing/2014/main" id="{54C19AEF-67A4-6985-E913-B06DD481C719}"/>
                </a:ext>
              </a:extLst>
            </p:cNvPr>
            <p:cNvSpPr/>
            <p:nvPr/>
          </p:nvSpPr>
          <p:spPr>
            <a:xfrm>
              <a:off x="911950" y="3941625"/>
              <a:ext cx="6960300" cy="1052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POINT OF SERVICE (POS) SYSTEMS</a:t>
              </a:r>
              <a:endParaRPr sz="105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26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Different types of PoS systems are allowed, including EMR/EHRs (Electronic Health / Medical Record systems), mobile apps for patient or community workers and information systems for hospitals, pharmacies and laboratories.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630000" lvl="0" indent="-36195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Key defining characteristics are the workflows that are supported by the system (see </a:t>
              </a: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examples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).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A48F1F-2AEE-D56D-8B95-4469DB1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WHAT: Results technical demonstrators with MomCare Tanzania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F139C-ED42-7EC8-1F1B-996131F65B1C}"/>
              </a:ext>
            </a:extLst>
          </p:cNvPr>
          <p:cNvSpPr/>
          <p:nvPr/>
        </p:nvSpPr>
        <p:spPr>
          <a:xfrm>
            <a:off x="270214" y="1263958"/>
            <a:ext cx="5037895" cy="356870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NL" sz="1100" b="1">
              <a:solidFill>
                <a:schemeClr val="tx2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463EE06-73DA-94CF-9001-E83354A3CA78}"/>
              </a:ext>
            </a:extLst>
          </p:cNvPr>
          <p:cNvSpPr txBox="1">
            <a:spLocks/>
          </p:cNvSpPr>
          <p:nvPr/>
        </p:nvSpPr>
        <p:spPr bwMode="auto">
          <a:xfrm>
            <a:off x="5255734" y="1029455"/>
            <a:ext cx="3618630" cy="35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4150" indent="-184150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PoS</a:t>
            </a:r>
            <a:r>
              <a:rPr lang="en-GB" sz="1200">
                <a:solidFill>
                  <a:srgbClr val="00548E"/>
                </a:solidFill>
                <a:latin typeface="Calibri" panose="020F0502020204030204" pitchFamily="34" charset="0"/>
              </a:rPr>
              <a:t>:</a:t>
            </a:r>
            <a:br>
              <a:rPr lang="en-GB" sz="1200">
                <a:solidFill>
                  <a:srgbClr val="00548E"/>
                </a:solidFill>
                <a:latin typeface="Calibri" panose="020F0502020204030204" pitchFamily="34" charset="0"/>
              </a:rPr>
            </a:b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Chain of Trust app functions as electronic medical record for </a:t>
            </a:r>
            <a:r>
              <a:rPr lang="en-GB" sz="1050" err="1">
                <a:solidFill>
                  <a:srgbClr val="00548E"/>
                </a:solidFill>
                <a:latin typeface="Calibri" panose="020F0502020204030204" pitchFamily="34" charset="0"/>
              </a:rPr>
              <a:t>MomCare</a:t>
            </a: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 programme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Interoperability:</a:t>
            </a:r>
            <a:b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</a:b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Demonstrator for FHIR translation to create ‘data station’ of shared health record for re-use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Business Services:</a:t>
            </a:r>
          </a:p>
          <a:p>
            <a:pPr marL="457200" lvl="1" indent="-184150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Automation of DHIS2 reporting based on shared health records</a:t>
            </a:r>
          </a:p>
          <a:p>
            <a:pPr marL="457200" lvl="1" indent="-184150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Implementation of Value Points Dashboard based on shared health records</a:t>
            </a:r>
          </a:p>
          <a:p>
            <a:pPr marL="457200" lvl="1" indent="-184150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Capability for plug-&amp;-play publishing of dashboards into existing mobile web that is resilient to intermittent Internet connections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Analytics Services:</a:t>
            </a:r>
          </a:p>
          <a:p>
            <a:pPr marL="457200" lvl="1" indent="-184150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Configured analytics workbench (in-the-clear)</a:t>
            </a:r>
          </a:p>
          <a:p>
            <a:pPr marL="457200" lvl="1" indent="-184150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Pilot multi-party computation (MPC, in-the-blind)</a:t>
            </a:r>
          </a:p>
          <a:p>
            <a:pPr marL="457200" lvl="1" indent="-184150">
              <a:buFont typeface="Arial" panose="020B0604020202020204" pitchFamily="34" charset="0"/>
              <a:buChar char="•"/>
            </a:pPr>
            <a:endParaRPr lang="en-GB" sz="1200">
              <a:solidFill>
                <a:srgbClr val="00548E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A89DA-2A17-3A0C-2885-531A0C00EF9E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1913" y="3805324"/>
            <a:ext cx="619279" cy="619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E6F67-7B16-61BF-0710-592B965F9E86}"/>
              </a:ext>
            </a:extLst>
          </p:cNvPr>
          <p:cNvSpPr txBox="1"/>
          <p:nvPr/>
        </p:nvSpPr>
        <p:spPr>
          <a:xfrm>
            <a:off x="1248185" y="4203587"/>
            <a:ext cx="9071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700" b="1"/>
              <a:t>Chain of Trust app</a:t>
            </a:r>
          </a:p>
        </p:txBody>
      </p:sp>
      <p:pic>
        <p:nvPicPr>
          <p:cNvPr id="11" name="Graphic 10" descr="Single gear with solid fill">
            <a:extLst>
              <a:ext uri="{FF2B5EF4-FFF2-40B4-BE49-F238E27FC236}">
                <a16:creationId xmlns:a16="http://schemas.microsoft.com/office/drawing/2014/main" id="{2F670230-3419-DAF3-D48D-2F251DD1E3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24926" y="3050722"/>
            <a:ext cx="45720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CF213-35BD-12DB-D3E4-2B5D5C5CB7F4}"/>
              </a:ext>
            </a:extLst>
          </p:cNvPr>
          <p:cNvSpPr txBox="1"/>
          <p:nvPr/>
        </p:nvSpPr>
        <p:spPr>
          <a:xfrm>
            <a:off x="2608678" y="3120729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FHIR legacy mediator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620B8D-5FB8-49B2-7E48-AFA6217CEB56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6474" y="1574512"/>
            <a:ext cx="394003" cy="3940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0AC1F3-3BFD-34F7-6927-F93D0C9538AD}"/>
              </a:ext>
            </a:extLst>
          </p:cNvPr>
          <p:cNvSpPr txBox="1"/>
          <p:nvPr/>
        </p:nvSpPr>
        <p:spPr>
          <a:xfrm>
            <a:off x="1902129" y="1954350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Shared Health Record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7080A94-AD0A-C276-ECD6-48E10BE6EACB}"/>
              </a:ext>
            </a:extLst>
          </p:cNvPr>
          <p:cNvCxnSpPr>
            <a:cxnSpLocks/>
            <a:stCxn id="7" idx="0"/>
            <a:endCxn id="11" idx="1"/>
          </p:cNvCxnSpPr>
          <p:nvPr/>
        </p:nvCxnSpPr>
        <p:spPr>
          <a:xfrm rot="5400000" flipH="1" flipV="1">
            <a:off x="1335238" y="3015637"/>
            <a:ext cx="526002" cy="105337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02C9554-525A-4CC0-1263-7B5B021EBAEF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2530477" y="1771513"/>
            <a:ext cx="445516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52CD864C-71DA-2D7D-9A8E-95313633A5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75993" y="1602331"/>
            <a:ext cx="338364" cy="3383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E4A9A3-38A5-3112-65F4-BD20D0033130}"/>
              </a:ext>
            </a:extLst>
          </p:cNvPr>
          <p:cNvSpPr txBox="1"/>
          <p:nvPr/>
        </p:nvSpPr>
        <p:spPr>
          <a:xfrm>
            <a:off x="3178949" y="1685440"/>
            <a:ext cx="90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DHIS2 report</a:t>
            </a:r>
          </a:p>
        </p:txBody>
      </p:sp>
      <p:pic>
        <p:nvPicPr>
          <p:cNvPr id="31" name="Graphic 30" descr="Gauge with solid fill">
            <a:extLst>
              <a:ext uri="{FF2B5EF4-FFF2-40B4-BE49-F238E27FC236}">
                <a16:creationId xmlns:a16="http://schemas.microsoft.com/office/drawing/2014/main" id="{65D7C057-FA7F-A6DF-B5CD-040DB097BB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8239" y="2023804"/>
            <a:ext cx="280800" cy="280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BF0E82-DA8C-0D4A-237B-EC013E7EEE83}"/>
              </a:ext>
            </a:extLst>
          </p:cNvPr>
          <p:cNvSpPr txBox="1"/>
          <p:nvPr/>
        </p:nvSpPr>
        <p:spPr>
          <a:xfrm>
            <a:off x="3174495" y="1990049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Value Points Dashboard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902884A-4522-82E1-B0A8-E44460800A12}"/>
              </a:ext>
            </a:extLst>
          </p:cNvPr>
          <p:cNvCxnSpPr>
            <a:cxnSpLocks/>
            <a:stCxn id="32" idx="2"/>
            <a:endCxn id="7" idx="3"/>
          </p:cNvCxnSpPr>
          <p:nvPr/>
        </p:nvCxnSpPr>
        <p:spPr>
          <a:xfrm rot="5400000">
            <a:off x="1611450" y="2098346"/>
            <a:ext cx="1786361" cy="2246875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2900652-EA62-A359-B1E5-8BCDCC9DC510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2530477" y="1771514"/>
            <a:ext cx="467762" cy="3926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Jupyter Notebook FIle Icon on Windows by whimian on DeviantArt">
            <a:extLst>
              <a:ext uri="{FF2B5EF4-FFF2-40B4-BE49-F238E27FC236}">
                <a16:creationId xmlns:a16="http://schemas.microsoft.com/office/drawing/2014/main" id="{F8217699-8DAD-00C3-C426-CA87F49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68" y="1558447"/>
            <a:ext cx="490827" cy="4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339D0035-AFA1-CAFB-2402-CA8A7106C3CB}"/>
              </a:ext>
            </a:extLst>
          </p:cNvPr>
          <p:cNvCxnSpPr>
            <a:cxnSpLocks/>
            <a:stCxn id="14" idx="3"/>
            <a:endCxn id="1026" idx="0"/>
          </p:cNvCxnSpPr>
          <p:nvPr/>
        </p:nvCxnSpPr>
        <p:spPr>
          <a:xfrm flipV="1">
            <a:off x="2530477" y="1558447"/>
            <a:ext cx="2009305" cy="213067"/>
          </a:xfrm>
          <a:prstGeom prst="bentConnector4">
            <a:avLst>
              <a:gd name="adj1" fmla="val 11837"/>
              <a:gd name="adj2" fmla="val 15600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9ECAA9-38BC-DA7F-E93D-E8F82EF71FAE}"/>
              </a:ext>
            </a:extLst>
          </p:cNvPr>
          <p:cNvSpPr txBox="1"/>
          <p:nvPr/>
        </p:nvSpPr>
        <p:spPr>
          <a:xfrm>
            <a:off x="4089093" y="2048746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Analytics workbench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2E3CD5-2C49-A107-82BE-AA0952F60815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V="1">
            <a:off x="2353526" y="2292904"/>
            <a:ext cx="2175" cy="75781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2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4C34387-2462-A6CA-DA20-6BD90F46E42E}"/>
              </a:ext>
            </a:extLst>
          </p:cNvPr>
          <p:cNvGrpSpPr/>
          <p:nvPr/>
        </p:nvGrpSpPr>
        <p:grpSpPr>
          <a:xfrm>
            <a:off x="2599511" y="1767182"/>
            <a:ext cx="3210541" cy="2183716"/>
            <a:chOff x="853450" y="663250"/>
            <a:chExt cx="7071300" cy="4330475"/>
          </a:xfrm>
        </p:grpSpPr>
        <p:sp>
          <p:nvSpPr>
            <p:cNvPr id="2" name="Google Shape;54;p13">
              <a:extLst>
                <a:ext uri="{FF2B5EF4-FFF2-40B4-BE49-F238E27FC236}">
                  <a16:creationId xmlns:a16="http://schemas.microsoft.com/office/drawing/2014/main" id="{BE35DB56-5722-E4B3-4E24-D1873835CDA1}"/>
                </a:ext>
              </a:extLst>
            </p:cNvPr>
            <p:cNvSpPr/>
            <p:nvPr/>
          </p:nvSpPr>
          <p:spPr>
            <a:xfrm>
              <a:off x="853450" y="663250"/>
              <a:ext cx="7071300" cy="3194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" name="Google Shape;55;p13">
              <a:extLst>
                <a:ext uri="{FF2B5EF4-FFF2-40B4-BE49-F238E27FC236}">
                  <a16:creationId xmlns:a16="http://schemas.microsoft.com/office/drawing/2014/main" id="{33F38CAD-C3C2-F9ED-83E1-1BD53B20E8F1}"/>
                </a:ext>
              </a:extLst>
            </p:cNvPr>
            <p:cNvSpPr/>
            <p:nvPr/>
          </p:nvSpPr>
          <p:spPr>
            <a:xfrm>
              <a:off x="911950" y="707125"/>
              <a:ext cx="2145900" cy="19263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COMMON</a:t>
              </a:r>
              <a:endParaRPr sz="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SERVICES</a:t>
              </a:r>
              <a:endParaRPr sz="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" name="Google Shape;56;p13">
              <a:extLst>
                <a:ext uri="{FF2B5EF4-FFF2-40B4-BE49-F238E27FC236}">
                  <a16:creationId xmlns:a16="http://schemas.microsoft.com/office/drawing/2014/main" id="{72DF2476-E02F-B6B9-609D-51EB5DABC6CA}"/>
                </a:ext>
              </a:extLst>
            </p:cNvPr>
            <p:cNvSpPr/>
            <p:nvPr/>
          </p:nvSpPr>
          <p:spPr>
            <a:xfrm>
              <a:off x="3284575" y="707125"/>
              <a:ext cx="2170200" cy="19263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BUSINESS</a:t>
              </a:r>
              <a:endParaRPr sz="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SERVICES</a:t>
              </a:r>
              <a:br>
                <a:rPr lang="en-GB" sz="8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</a:br>
              <a:endParaRPr sz="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360000" lvl="0" indent="-3600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57;p13">
              <a:extLst>
                <a:ext uri="{FF2B5EF4-FFF2-40B4-BE49-F238E27FC236}">
                  <a16:creationId xmlns:a16="http://schemas.microsoft.com/office/drawing/2014/main" id="{EA1A6068-CEEF-9ABC-506D-928EB7ADD45C}"/>
                </a:ext>
              </a:extLst>
            </p:cNvPr>
            <p:cNvSpPr/>
            <p:nvPr/>
          </p:nvSpPr>
          <p:spPr>
            <a:xfrm>
              <a:off x="5681500" y="707125"/>
              <a:ext cx="2170200" cy="1926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ANALYTICS &amp; INTELLIGENCE SERVICES</a:t>
              </a:r>
              <a:endParaRPr sz="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  <p:sp>
          <p:nvSpPr>
            <p:cNvPr id="19" name="Google Shape;58;p13">
              <a:extLst>
                <a:ext uri="{FF2B5EF4-FFF2-40B4-BE49-F238E27FC236}">
                  <a16:creationId xmlns:a16="http://schemas.microsoft.com/office/drawing/2014/main" id="{6E00B06A-D042-3508-0244-FC5E58093D14}"/>
                </a:ext>
              </a:extLst>
            </p:cNvPr>
            <p:cNvSpPr/>
            <p:nvPr/>
          </p:nvSpPr>
          <p:spPr>
            <a:xfrm>
              <a:off x="911950" y="2761475"/>
              <a:ext cx="6960300" cy="10521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INTEROPERABILITY LAYER (IOL)</a:t>
              </a:r>
              <a:endParaRPr sz="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  <a:p>
              <a:pPr marL="899999" lvl="0" indent="-629999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59;p13">
              <a:extLst>
                <a:ext uri="{FF2B5EF4-FFF2-40B4-BE49-F238E27FC236}">
                  <a16:creationId xmlns:a16="http://schemas.microsoft.com/office/drawing/2014/main" id="{DBFC6F45-781F-EAD7-08F5-878ACD0FAA70}"/>
                </a:ext>
              </a:extLst>
            </p:cNvPr>
            <p:cNvSpPr/>
            <p:nvPr/>
          </p:nvSpPr>
          <p:spPr>
            <a:xfrm>
              <a:off x="911950" y="3941625"/>
              <a:ext cx="6960300" cy="1052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POINT OF SERVICE (POS) SYSTEMS</a:t>
              </a:r>
              <a:endParaRPr sz="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A48F1F-2AEE-D56D-8B95-4469DB1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Taking the lead in a coalition of the willing</a:t>
            </a:r>
            <a:br>
              <a:rPr lang="en-NL" dirty="0"/>
            </a:br>
            <a:r>
              <a:rPr lang="en-NL" dirty="0"/>
              <a:t>and explore potential ecosystem partners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B360F3CE-D79D-5F08-D71F-41A89CD1615A}"/>
              </a:ext>
            </a:extLst>
          </p:cNvPr>
          <p:cNvSpPr/>
          <p:nvPr/>
        </p:nvSpPr>
        <p:spPr>
          <a:xfrm>
            <a:off x="6289149" y="876699"/>
            <a:ext cx="2458035" cy="636102"/>
          </a:xfrm>
          <a:prstGeom prst="borderCallout1">
            <a:avLst>
              <a:gd name="adj1" fmla="val 161966"/>
              <a:gd name="adj2" fmla="val -29975"/>
              <a:gd name="adj3" fmla="val 99736"/>
              <a:gd name="adj4" fmla="val 5032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Pharma industry, e.g. IQVIA, seeking real-world evidence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Possible funders for kick-starting data commons?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B87337F-2B23-C743-358D-F1562AC95B03}"/>
              </a:ext>
            </a:extLst>
          </p:cNvPr>
          <p:cNvSpPr/>
          <p:nvPr/>
        </p:nvSpPr>
        <p:spPr>
          <a:xfrm>
            <a:off x="396816" y="906342"/>
            <a:ext cx="2767542" cy="679150"/>
          </a:xfrm>
          <a:prstGeom prst="borderCallout1">
            <a:avLst>
              <a:gd name="adj1" fmla="val 134039"/>
              <a:gd name="adj2" fmla="val 132554"/>
              <a:gd name="adj3" fmla="val 49266"/>
              <a:gd name="adj4" fmla="val 9988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Aim to achieve interoperability with existing programmes such as DHIS2, openIMIS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Partners such as Infospective can help demonstrate new care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Opportunities for collaboration with insurance companies</a:t>
            </a:r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A6C9B84C-B685-0F69-9E53-301C404886F2}"/>
              </a:ext>
            </a:extLst>
          </p:cNvPr>
          <p:cNvSpPr/>
          <p:nvPr/>
        </p:nvSpPr>
        <p:spPr>
          <a:xfrm>
            <a:off x="124963" y="2167687"/>
            <a:ext cx="1983483" cy="868811"/>
          </a:xfrm>
          <a:prstGeom prst="borderCallout1">
            <a:avLst>
              <a:gd name="adj1" fmla="val 24611"/>
              <a:gd name="adj2" fmla="val 141352"/>
              <a:gd name="adj3" fmla="val 50037"/>
              <a:gd name="adj4" fmla="val 9961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Local authorities are key stakeholder, our aim is to help and accelerate implementation of interoperability layer and common services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156704-CEDA-3EB7-A1FC-509A3BB40843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108446" y="2602093"/>
            <a:ext cx="795780" cy="530539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C3AF3-30C6-69C5-5211-D6A61C3EB037}"/>
              </a:ext>
            </a:extLst>
          </p:cNvPr>
          <p:cNvSpPr/>
          <p:nvPr/>
        </p:nvSpPr>
        <p:spPr>
          <a:xfrm>
            <a:off x="212054" y="4550134"/>
            <a:ext cx="1775553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at community level, for example, Medtronic Spice, remote diagnostics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3F1718-94D5-C4F3-461D-6CC94B5726D8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99831" y="3818743"/>
            <a:ext cx="1804395" cy="73139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997FEFA-CB00-CADE-5942-EB0D45DD10FF}"/>
              </a:ext>
            </a:extLst>
          </p:cNvPr>
          <p:cNvSpPr/>
          <p:nvPr/>
        </p:nvSpPr>
        <p:spPr>
          <a:xfrm>
            <a:off x="2242560" y="4550133"/>
            <a:ext cx="1460740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at facility level, for example, AfyaRecod, Elephant, bahmni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30420F-1E9C-6F89-35CB-A402EB0F8B6C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972930" y="3818742"/>
            <a:ext cx="819073" cy="73139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88F2083-F42D-7874-2878-A66ABA65C8F2}"/>
              </a:ext>
            </a:extLst>
          </p:cNvPr>
          <p:cNvSpPr/>
          <p:nvPr/>
        </p:nvSpPr>
        <p:spPr>
          <a:xfrm>
            <a:off x="3958253" y="4550133"/>
            <a:ext cx="1460740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for pharmacies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10F065-FADB-B0BA-E905-D8B06A46FDAC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09691" y="3818743"/>
            <a:ext cx="478932" cy="73139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BA02FCF-DB65-C8CB-4097-EECE84EE8C7A}"/>
              </a:ext>
            </a:extLst>
          </p:cNvPr>
          <p:cNvSpPr/>
          <p:nvPr/>
        </p:nvSpPr>
        <p:spPr>
          <a:xfrm>
            <a:off x="5787358" y="4548394"/>
            <a:ext cx="1460740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for laboaratories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9085CC-58C2-9F6E-6460-FB6F2081D084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174428" y="3827794"/>
            <a:ext cx="1343300" cy="7206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Line Callout 1 44">
            <a:extLst>
              <a:ext uri="{FF2B5EF4-FFF2-40B4-BE49-F238E27FC236}">
                <a16:creationId xmlns:a16="http://schemas.microsoft.com/office/drawing/2014/main" id="{313F5FF2-E167-67E5-FFB5-9893EDA83000}"/>
              </a:ext>
            </a:extLst>
          </p:cNvPr>
          <p:cNvSpPr/>
          <p:nvPr/>
        </p:nvSpPr>
        <p:spPr>
          <a:xfrm>
            <a:off x="3703300" y="876699"/>
            <a:ext cx="2458035" cy="643488"/>
          </a:xfrm>
          <a:prstGeom prst="borderCallout1">
            <a:avLst>
              <a:gd name="adj1" fmla="val 147390"/>
              <a:gd name="adj2" fmla="val 59529"/>
              <a:gd name="adj3" fmla="val 99736"/>
              <a:gd name="adj4" fmla="val 5032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Independent organization, for example universities, can act as custodian for governing secondary data re-use</a:t>
            </a:r>
          </a:p>
        </p:txBody>
      </p:sp>
    </p:spTree>
    <p:extLst>
      <p:ext uri="{BB962C8B-B14F-4D97-AF65-F5344CB8AC3E}">
        <p14:creationId xmlns:p14="http://schemas.microsoft.com/office/powerpoint/2010/main" val="539677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time.</a:t>
            </a:r>
            <a:endParaRPr lang="en-US" sz="2400" i="1" dirty="0"/>
          </a:p>
        </p:txBody>
      </p:sp>
      <p:pic>
        <p:nvPicPr>
          <p:cNvPr id="7" name="Picture 6" descr="A black background with white letters and a red plus&#10;&#10;Description automatically generated">
            <a:extLst>
              <a:ext uri="{FF2B5EF4-FFF2-40B4-BE49-F238E27FC236}">
                <a16:creationId xmlns:a16="http://schemas.microsoft.com/office/drawing/2014/main" id="{763D9C55-6A1B-7053-EFC4-9FFBA8B0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419" y="573096"/>
            <a:ext cx="1536192" cy="344439"/>
          </a:xfrm>
          <a:prstGeom prst="rect">
            <a:avLst/>
          </a:prstGeom>
        </p:spPr>
      </p:pic>
      <p:pic>
        <p:nvPicPr>
          <p:cNvPr id="3" name="Picture 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676DCAF6-E1A8-2239-12F0-F13650F3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44" y="474801"/>
            <a:ext cx="812813" cy="541029"/>
          </a:xfrm>
          <a:prstGeom prst="rect">
            <a:avLst/>
          </a:prstGeom>
        </p:spPr>
      </p:pic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3938FA69-A375-1552-364D-50BDB2781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961" y="550971"/>
            <a:ext cx="1038392" cy="3886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5AF1CE-1D47-79E4-75BB-81062BC07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234" y1="54167" x2="30234" y2="54167"/>
                        <a14:foregroundMark x1="30234" y1="54167" x2="30234" y2="54167"/>
                        <a14:foregroundMark x1="30703" y1="56111" x2="24219" y2="54722"/>
                        <a14:foregroundMark x1="24219" y1="54722" x2="32109" y2="53889"/>
                        <a14:foregroundMark x1="32109" y1="53889" x2="27813" y2="60417"/>
                        <a14:foregroundMark x1="27813" y1="60417" x2="23516" y2="55417"/>
                        <a14:backgroundMark x1="39531" y1="80556" x2="39531" y2="80556"/>
                        <a14:backgroundMark x1="50000" y1="80139" x2="50000" y2="80139"/>
                        <a14:backgroundMark x1="70625" y1="46667" x2="70625" y2="46667"/>
                        <a14:backgroundMark x1="70703" y1="43889" x2="70703" y2="43889"/>
                        <a14:backgroundMark x1="71250" y1="44306" x2="71250" y2="44306"/>
                        <a14:backgroundMark x1="70938" y1="45972" x2="70938" y2="45972"/>
                        <a14:backgroundMark x1="70313" y1="45139" x2="70313" y2="45139"/>
                        <a14:backgroundMark x1="70938" y1="42500" x2="70938" y2="42500"/>
                        <a14:backgroundMark x1="74063" y1="44583" x2="74063" y2="44583"/>
                        <a14:backgroundMark x1="74297" y1="47083" x2="74297" y2="47083"/>
                        <a14:backgroundMark x1="76016" y1="41389" x2="76016" y2="4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26" y="1328585"/>
            <a:ext cx="7345398" cy="4131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287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B7BFA0-C770-12B6-B08D-9093A066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landscape of digital technologies</a:t>
            </a:r>
          </a:p>
        </p:txBody>
      </p:sp>
      <p:grpSp>
        <p:nvGrpSpPr>
          <p:cNvPr id="6" name="Google Shape;269;p28">
            <a:extLst>
              <a:ext uri="{FF2B5EF4-FFF2-40B4-BE49-F238E27FC236}">
                <a16:creationId xmlns:a16="http://schemas.microsoft.com/office/drawing/2014/main" id="{55D4B87E-AEF2-3D8E-FA9C-8EEF23560CEB}"/>
              </a:ext>
            </a:extLst>
          </p:cNvPr>
          <p:cNvGrpSpPr/>
          <p:nvPr/>
        </p:nvGrpSpPr>
        <p:grpSpPr>
          <a:xfrm>
            <a:off x="412125" y="3341597"/>
            <a:ext cx="3019975" cy="698129"/>
            <a:chOff x="492550" y="3337075"/>
            <a:chExt cx="3019975" cy="698129"/>
          </a:xfrm>
        </p:grpSpPr>
        <p:pic>
          <p:nvPicPr>
            <p:cNvPr id="7" name="Google Shape;270;p28">
              <a:extLst>
                <a:ext uri="{FF2B5EF4-FFF2-40B4-BE49-F238E27FC236}">
                  <a16:creationId xmlns:a16="http://schemas.microsoft.com/office/drawing/2014/main" id="{DCCA0692-D691-3CFF-595F-1F1F2F2BD60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2550" y="3337075"/>
              <a:ext cx="3015900" cy="698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71;p28">
              <a:extLst>
                <a:ext uri="{FF2B5EF4-FFF2-40B4-BE49-F238E27FC236}">
                  <a16:creationId xmlns:a16="http://schemas.microsoft.com/office/drawing/2014/main" id="{B8755122-B19A-0472-2AD3-E0589AD7479C}"/>
                </a:ext>
              </a:extLst>
            </p:cNvPr>
            <p:cNvSpPr txBox="1"/>
            <p:nvPr/>
          </p:nvSpPr>
          <p:spPr>
            <a:xfrm>
              <a:off x="496625" y="3337075"/>
              <a:ext cx="30159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Storage Engine</a:t>
              </a:r>
              <a:endParaRPr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" name="Google Shape;272;p28">
            <a:extLst>
              <a:ext uri="{FF2B5EF4-FFF2-40B4-BE49-F238E27FC236}">
                <a16:creationId xmlns:a16="http://schemas.microsoft.com/office/drawing/2014/main" id="{AD2E68B6-C43F-D776-4A4D-FA782F5BBDEB}"/>
              </a:ext>
            </a:extLst>
          </p:cNvPr>
          <p:cNvGrpSpPr/>
          <p:nvPr/>
        </p:nvGrpSpPr>
        <p:grpSpPr>
          <a:xfrm>
            <a:off x="422199" y="1299256"/>
            <a:ext cx="2999855" cy="711593"/>
            <a:chOff x="524050" y="1629050"/>
            <a:chExt cx="2975751" cy="694509"/>
          </a:xfrm>
        </p:grpSpPr>
        <p:pic>
          <p:nvPicPr>
            <p:cNvPr id="10" name="Google Shape;273;p28">
              <a:extLst>
                <a:ext uri="{FF2B5EF4-FFF2-40B4-BE49-F238E27FC236}">
                  <a16:creationId xmlns:a16="http://schemas.microsoft.com/office/drawing/2014/main" id="{C1F6C665-9017-41ED-DDE5-000B4C5DDBF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300" y="1636400"/>
              <a:ext cx="2968501" cy="687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74;p28">
              <a:extLst>
                <a:ext uri="{FF2B5EF4-FFF2-40B4-BE49-F238E27FC236}">
                  <a16:creationId xmlns:a16="http://schemas.microsoft.com/office/drawing/2014/main" id="{01F01B2B-328E-6622-6793-1676E5E44B40}"/>
                </a:ext>
              </a:extLst>
            </p:cNvPr>
            <p:cNvSpPr txBox="1"/>
            <p:nvPr/>
          </p:nvSpPr>
          <p:spPr>
            <a:xfrm>
              <a:off x="524050" y="1629050"/>
              <a:ext cx="29685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Silicon Engine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" name="Google Shape;276;p28">
            <a:extLst>
              <a:ext uri="{FF2B5EF4-FFF2-40B4-BE49-F238E27FC236}">
                <a16:creationId xmlns:a16="http://schemas.microsoft.com/office/drawing/2014/main" id="{8A4AAE97-87A1-6110-A0A3-14A6902E13C1}"/>
              </a:ext>
            </a:extLst>
          </p:cNvPr>
          <p:cNvGrpSpPr/>
          <p:nvPr/>
        </p:nvGrpSpPr>
        <p:grpSpPr>
          <a:xfrm>
            <a:off x="422125" y="2328972"/>
            <a:ext cx="3000000" cy="694500"/>
            <a:chOff x="508300" y="2520150"/>
            <a:chExt cx="3000000" cy="694500"/>
          </a:xfrm>
        </p:grpSpPr>
        <p:pic>
          <p:nvPicPr>
            <p:cNvPr id="13" name="Google Shape;277;p28">
              <a:extLst>
                <a:ext uri="{FF2B5EF4-FFF2-40B4-BE49-F238E27FC236}">
                  <a16:creationId xmlns:a16="http://schemas.microsoft.com/office/drawing/2014/main" id="{00BD1E03-A799-70D5-BDA3-43B05364256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300" y="2520156"/>
              <a:ext cx="3000000" cy="694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278;p28">
              <a:extLst>
                <a:ext uri="{FF2B5EF4-FFF2-40B4-BE49-F238E27FC236}">
                  <a16:creationId xmlns:a16="http://schemas.microsoft.com/office/drawing/2014/main" id="{5593400B-B209-134C-DDE3-0AE5656362B0}"/>
                </a:ext>
              </a:extLst>
            </p:cNvPr>
            <p:cNvSpPr txBox="1"/>
            <p:nvPr/>
          </p:nvSpPr>
          <p:spPr>
            <a:xfrm>
              <a:off x="508300" y="2520150"/>
              <a:ext cx="30000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Networking Engine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" name="Google Shape;279;p28">
            <a:extLst>
              <a:ext uri="{FF2B5EF4-FFF2-40B4-BE49-F238E27FC236}">
                <a16:creationId xmlns:a16="http://schemas.microsoft.com/office/drawing/2014/main" id="{534948AE-4313-312D-89B4-2B21F00C5FC0}"/>
              </a:ext>
            </a:extLst>
          </p:cNvPr>
          <p:cNvSpPr txBox="1">
            <a:spLocks/>
          </p:cNvSpPr>
          <p:nvPr/>
        </p:nvSpPr>
        <p:spPr>
          <a:xfrm>
            <a:off x="3648900" y="1299247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computers have come so powerful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algorithms have made computers more useful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this is relevant for digital health</a:t>
            </a:r>
          </a:p>
        </p:txBody>
      </p:sp>
      <p:cxnSp>
        <p:nvCxnSpPr>
          <p:cNvPr id="16" name="Google Shape;280;p28">
            <a:extLst>
              <a:ext uri="{FF2B5EF4-FFF2-40B4-BE49-F238E27FC236}">
                <a16:creationId xmlns:a16="http://schemas.microsoft.com/office/drawing/2014/main" id="{5EA2A9B6-C561-BDF8-E556-2BF6B27A095B}"/>
              </a:ext>
            </a:extLst>
          </p:cNvPr>
          <p:cNvCxnSpPr/>
          <p:nvPr/>
        </p:nvCxnSpPr>
        <p:spPr>
          <a:xfrm>
            <a:off x="417450" y="2176597"/>
            <a:ext cx="83079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7" name="Google Shape;281;p28">
            <a:extLst>
              <a:ext uri="{FF2B5EF4-FFF2-40B4-BE49-F238E27FC236}">
                <a16:creationId xmlns:a16="http://schemas.microsoft.com/office/drawing/2014/main" id="{A0623CCF-E2AD-8DDE-0BFA-9A52F29E8690}"/>
              </a:ext>
            </a:extLst>
          </p:cNvPr>
          <p:cNvCxnSpPr/>
          <p:nvPr/>
        </p:nvCxnSpPr>
        <p:spPr>
          <a:xfrm>
            <a:off x="418050" y="3199997"/>
            <a:ext cx="83079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" name="Google Shape;282;p28">
            <a:extLst>
              <a:ext uri="{FF2B5EF4-FFF2-40B4-BE49-F238E27FC236}">
                <a16:creationId xmlns:a16="http://schemas.microsoft.com/office/drawing/2014/main" id="{E9376CA0-7FBE-4C95-DE41-17F755ED1B96}"/>
              </a:ext>
            </a:extLst>
          </p:cNvPr>
          <p:cNvSpPr txBox="1">
            <a:spLocks/>
          </p:cNvSpPr>
          <p:nvPr/>
        </p:nvSpPr>
        <p:spPr>
          <a:xfrm>
            <a:off x="3648900" y="2253669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the internet and mobile networks came to be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important standards are for digital networks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this is relevant for digital health</a:t>
            </a:r>
          </a:p>
        </p:txBody>
      </p:sp>
      <p:sp>
        <p:nvSpPr>
          <p:cNvPr id="19" name="Google Shape;283;p28">
            <a:extLst>
              <a:ext uri="{FF2B5EF4-FFF2-40B4-BE49-F238E27FC236}">
                <a16:creationId xmlns:a16="http://schemas.microsoft.com/office/drawing/2014/main" id="{94F1A516-A050-7318-CCEE-5670A126B1F0}"/>
              </a:ext>
            </a:extLst>
          </p:cNvPr>
          <p:cNvSpPr txBox="1">
            <a:spLocks/>
          </p:cNvSpPr>
          <p:nvPr/>
        </p:nvSpPr>
        <p:spPr>
          <a:xfrm>
            <a:off x="3648900" y="3279969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storage has increased over time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digitized data has made powerful algorithms possible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data platforms are relevant for digital health</a:t>
            </a:r>
          </a:p>
        </p:txBody>
      </p:sp>
      <p:sp>
        <p:nvSpPr>
          <p:cNvPr id="20" name="Google Shape;275;p28">
            <a:extLst>
              <a:ext uri="{FF2B5EF4-FFF2-40B4-BE49-F238E27FC236}">
                <a16:creationId xmlns:a16="http://schemas.microsoft.com/office/drawing/2014/main" id="{B7939BE6-7628-A028-7FD8-EFC7C8C954AD}"/>
              </a:ext>
            </a:extLst>
          </p:cNvPr>
          <p:cNvSpPr txBox="1"/>
          <p:nvPr/>
        </p:nvSpPr>
        <p:spPr>
          <a:xfrm>
            <a:off x="412125" y="4676972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700" u="sng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History Museum</a:t>
            </a:r>
            <a:endParaRPr sz="700" dirty="0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501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B7BFA0-C770-12B6-B08D-9093A066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landscape of digital technologies</a:t>
            </a:r>
          </a:p>
        </p:txBody>
      </p:sp>
      <p:grpSp>
        <p:nvGrpSpPr>
          <p:cNvPr id="6" name="Google Shape;269;p28">
            <a:extLst>
              <a:ext uri="{FF2B5EF4-FFF2-40B4-BE49-F238E27FC236}">
                <a16:creationId xmlns:a16="http://schemas.microsoft.com/office/drawing/2014/main" id="{55D4B87E-AEF2-3D8E-FA9C-8EEF23560CEB}"/>
              </a:ext>
            </a:extLst>
          </p:cNvPr>
          <p:cNvGrpSpPr/>
          <p:nvPr/>
        </p:nvGrpSpPr>
        <p:grpSpPr>
          <a:xfrm>
            <a:off x="412125" y="3341597"/>
            <a:ext cx="3019975" cy="698129"/>
            <a:chOff x="492550" y="3337075"/>
            <a:chExt cx="3019975" cy="698129"/>
          </a:xfrm>
        </p:grpSpPr>
        <p:pic>
          <p:nvPicPr>
            <p:cNvPr id="7" name="Google Shape;270;p28">
              <a:extLst>
                <a:ext uri="{FF2B5EF4-FFF2-40B4-BE49-F238E27FC236}">
                  <a16:creationId xmlns:a16="http://schemas.microsoft.com/office/drawing/2014/main" id="{DCCA0692-D691-3CFF-595F-1F1F2F2BD60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2550" y="3337075"/>
              <a:ext cx="3015900" cy="698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71;p28">
              <a:extLst>
                <a:ext uri="{FF2B5EF4-FFF2-40B4-BE49-F238E27FC236}">
                  <a16:creationId xmlns:a16="http://schemas.microsoft.com/office/drawing/2014/main" id="{B8755122-B19A-0472-2AD3-E0589AD7479C}"/>
                </a:ext>
              </a:extLst>
            </p:cNvPr>
            <p:cNvSpPr txBox="1"/>
            <p:nvPr/>
          </p:nvSpPr>
          <p:spPr>
            <a:xfrm>
              <a:off x="496625" y="3337075"/>
              <a:ext cx="30159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Storage Engine</a:t>
              </a:r>
              <a:endParaRPr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" name="Google Shape;272;p28">
            <a:extLst>
              <a:ext uri="{FF2B5EF4-FFF2-40B4-BE49-F238E27FC236}">
                <a16:creationId xmlns:a16="http://schemas.microsoft.com/office/drawing/2014/main" id="{AD2E68B6-C43F-D776-4A4D-FA782F5BBDEB}"/>
              </a:ext>
            </a:extLst>
          </p:cNvPr>
          <p:cNvGrpSpPr/>
          <p:nvPr/>
        </p:nvGrpSpPr>
        <p:grpSpPr>
          <a:xfrm>
            <a:off x="422199" y="1299256"/>
            <a:ext cx="2999855" cy="711593"/>
            <a:chOff x="524050" y="1629050"/>
            <a:chExt cx="2975751" cy="694509"/>
          </a:xfrm>
        </p:grpSpPr>
        <p:pic>
          <p:nvPicPr>
            <p:cNvPr id="10" name="Google Shape;273;p28">
              <a:extLst>
                <a:ext uri="{FF2B5EF4-FFF2-40B4-BE49-F238E27FC236}">
                  <a16:creationId xmlns:a16="http://schemas.microsoft.com/office/drawing/2014/main" id="{C1F6C665-9017-41ED-DDE5-000B4C5DDBF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300" y="1636400"/>
              <a:ext cx="2968501" cy="687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74;p28">
              <a:extLst>
                <a:ext uri="{FF2B5EF4-FFF2-40B4-BE49-F238E27FC236}">
                  <a16:creationId xmlns:a16="http://schemas.microsoft.com/office/drawing/2014/main" id="{01F01B2B-328E-6622-6793-1676E5E44B40}"/>
                </a:ext>
              </a:extLst>
            </p:cNvPr>
            <p:cNvSpPr txBox="1"/>
            <p:nvPr/>
          </p:nvSpPr>
          <p:spPr>
            <a:xfrm>
              <a:off x="524050" y="1629050"/>
              <a:ext cx="29685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Silicon Engine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" name="Google Shape;276;p28">
            <a:extLst>
              <a:ext uri="{FF2B5EF4-FFF2-40B4-BE49-F238E27FC236}">
                <a16:creationId xmlns:a16="http://schemas.microsoft.com/office/drawing/2014/main" id="{8A4AAE97-87A1-6110-A0A3-14A6902E13C1}"/>
              </a:ext>
            </a:extLst>
          </p:cNvPr>
          <p:cNvGrpSpPr/>
          <p:nvPr/>
        </p:nvGrpSpPr>
        <p:grpSpPr>
          <a:xfrm>
            <a:off x="422125" y="2328972"/>
            <a:ext cx="3000000" cy="694500"/>
            <a:chOff x="508300" y="2520150"/>
            <a:chExt cx="3000000" cy="694500"/>
          </a:xfrm>
        </p:grpSpPr>
        <p:pic>
          <p:nvPicPr>
            <p:cNvPr id="13" name="Google Shape;277;p28">
              <a:extLst>
                <a:ext uri="{FF2B5EF4-FFF2-40B4-BE49-F238E27FC236}">
                  <a16:creationId xmlns:a16="http://schemas.microsoft.com/office/drawing/2014/main" id="{00BD1E03-A799-70D5-BDA3-43B05364256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300" y="2520156"/>
              <a:ext cx="3000000" cy="694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278;p28">
              <a:extLst>
                <a:ext uri="{FF2B5EF4-FFF2-40B4-BE49-F238E27FC236}">
                  <a16:creationId xmlns:a16="http://schemas.microsoft.com/office/drawing/2014/main" id="{5593400B-B209-134C-DDE3-0AE5656362B0}"/>
                </a:ext>
              </a:extLst>
            </p:cNvPr>
            <p:cNvSpPr txBox="1"/>
            <p:nvPr/>
          </p:nvSpPr>
          <p:spPr>
            <a:xfrm>
              <a:off x="508300" y="2520150"/>
              <a:ext cx="30000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Networking Engine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" name="Google Shape;279;p28">
            <a:extLst>
              <a:ext uri="{FF2B5EF4-FFF2-40B4-BE49-F238E27FC236}">
                <a16:creationId xmlns:a16="http://schemas.microsoft.com/office/drawing/2014/main" id="{534948AE-4313-312D-89B4-2B21F00C5FC0}"/>
              </a:ext>
            </a:extLst>
          </p:cNvPr>
          <p:cNvSpPr txBox="1">
            <a:spLocks/>
          </p:cNvSpPr>
          <p:nvPr/>
        </p:nvSpPr>
        <p:spPr>
          <a:xfrm>
            <a:off x="3648900" y="1299247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computers have come so powerful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algorithms have made computers more useful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this is relevant for digital health</a:t>
            </a:r>
          </a:p>
        </p:txBody>
      </p:sp>
      <p:cxnSp>
        <p:nvCxnSpPr>
          <p:cNvPr id="16" name="Google Shape;280;p28">
            <a:extLst>
              <a:ext uri="{FF2B5EF4-FFF2-40B4-BE49-F238E27FC236}">
                <a16:creationId xmlns:a16="http://schemas.microsoft.com/office/drawing/2014/main" id="{5EA2A9B6-C561-BDF8-E556-2BF6B27A095B}"/>
              </a:ext>
            </a:extLst>
          </p:cNvPr>
          <p:cNvCxnSpPr/>
          <p:nvPr/>
        </p:nvCxnSpPr>
        <p:spPr>
          <a:xfrm>
            <a:off x="417450" y="2176597"/>
            <a:ext cx="83079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7" name="Google Shape;281;p28">
            <a:extLst>
              <a:ext uri="{FF2B5EF4-FFF2-40B4-BE49-F238E27FC236}">
                <a16:creationId xmlns:a16="http://schemas.microsoft.com/office/drawing/2014/main" id="{A0623CCF-E2AD-8DDE-0BFA-9A52F29E8690}"/>
              </a:ext>
            </a:extLst>
          </p:cNvPr>
          <p:cNvCxnSpPr/>
          <p:nvPr/>
        </p:nvCxnSpPr>
        <p:spPr>
          <a:xfrm>
            <a:off x="418050" y="3199997"/>
            <a:ext cx="83079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" name="Google Shape;282;p28">
            <a:extLst>
              <a:ext uri="{FF2B5EF4-FFF2-40B4-BE49-F238E27FC236}">
                <a16:creationId xmlns:a16="http://schemas.microsoft.com/office/drawing/2014/main" id="{E9376CA0-7FBE-4C95-DE41-17F755ED1B96}"/>
              </a:ext>
            </a:extLst>
          </p:cNvPr>
          <p:cNvSpPr txBox="1">
            <a:spLocks/>
          </p:cNvSpPr>
          <p:nvPr/>
        </p:nvSpPr>
        <p:spPr>
          <a:xfrm>
            <a:off x="3648900" y="2253669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the internet and mobile networks came to be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important standards are for digital networks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this is relevant for digital health</a:t>
            </a:r>
          </a:p>
        </p:txBody>
      </p:sp>
      <p:sp>
        <p:nvSpPr>
          <p:cNvPr id="19" name="Google Shape;283;p28">
            <a:extLst>
              <a:ext uri="{FF2B5EF4-FFF2-40B4-BE49-F238E27FC236}">
                <a16:creationId xmlns:a16="http://schemas.microsoft.com/office/drawing/2014/main" id="{94F1A516-A050-7318-CCEE-5670A126B1F0}"/>
              </a:ext>
            </a:extLst>
          </p:cNvPr>
          <p:cNvSpPr txBox="1">
            <a:spLocks/>
          </p:cNvSpPr>
          <p:nvPr/>
        </p:nvSpPr>
        <p:spPr>
          <a:xfrm>
            <a:off x="3648900" y="3279969"/>
            <a:ext cx="50442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storage has increased over time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digitized data has made powerful algorithms possible</a:t>
            </a:r>
          </a:p>
          <a:p>
            <a:pPr marL="3238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dirty="0"/>
              <a:t>How data platforms are relevant for digital health</a:t>
            </a:r>
          </a:p>
        </p:txBody>
      </p:sp>
      <p:sp>
        <p:nvSpPr>
          <p:cNvPr id="20" name="Google Shape;275;p28">
            <a:extLst>
              <a:ext uri="{FF2B5EF4-FFF2-40B4-BE49-F238E27FC236}">
                <a16:creationId xmlns:a16="http://schemas.microsoft.com/office/drawing/2014/main" id="{B7939BE6-7628-A028-7FD8-EFC7C8C954AD}"/>
              </a:ext>
            </a:extLst>
          </p:cNvPr>
          <p:cNvSpPr txBox="1"/>
          <p:nvPr/>
        </p:nvSpPr>
        <p:spPr>
          <a:xfrm>
            <a:off x="412125" y="4676972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700" u="sng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History Museum</a:t>
            </a:r>
            <a:endParaRPr sz="700" dirty="0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304;p29">
            <a:extLst>
              <a:ext uri="{FF2B5EF4-FFF2-40B4-BE49-F238E27FC236}">
                <a16:creationId xmlns:a16="http://schemas.microsoft.com/office/drawing/2014/main" id="{043DB4F5-2E2A-F6E0-A12D-1B2807E39B3E}"/>
              </a:ext>
            </a:extLst>
          </p:cNvPr>
          <p:cNvSpPr/>
          <p:nvPr/>
        </p:nvSpPr>
        <p:spPr>
          <a:xfrm>
            <a:off x="206100" y="2199811"/>
            <a:ext cx="8487000" cy="1865700"/>
          </a:xfrm>
          <a:prstGeom prst="rect">
            <a:avLst/>
          </a:prstGeom>
          <a:solidFill>
            <a:schemeClr val="bg1">
              <a:alpha val="66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02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335A-03E0-275B-A660-6380BE8F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 memoriam: Gordon Moore (1929 – 2023)</a:t>
            </a:r>
          </a:p>
        </p:txBody>
      </p:sp>
      <p:pic>
        <p:nvPicPr>
          <p:cNvPr id="3" name="Google Shape;310;p30">
            <a:extLst>
              <a:ext uri="{FF2B5EF4-FFF2-40B4-BE49-F238E27FC236}">
                <a16:creationId xmlns:a16="http://schemas.microsoft.com/office/drawing/2014/main" id="{0EFD18CF-C712-7EF7-5074-F256622E7F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479" y="1179389"/>
            <a:ext cx="4109798" cy="273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311;p30">
            <a:extLst>
              <a:ext uri="{FF2B5EF4-FFF2-40B4-BE49-F238E27FC236}">
                <a16:creationId xmlns:a16="http://schemas.microsoft.com/office/drawing/2014/main" id="{91D0D632-8B36-5C94-E655-6495D20295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504" y="2112916"/>
            <a:ext cx="3368801" cy="2141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18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2C80-B744-B3CB-DBFC-BCDE5762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is not intelligent (yet), it is very powerful though</a:t>
            </a:r>
            <a:endParaRPr lang="en-NL" dirty="0"/>
          </a:p>
        </p:txBody>
      </p:sp>
      <p:pic>
        <p:nvPicPr>
          <p:cNvPr id="3" name="Google Shape;317;p31">
            <a:extLst>
              <a:ext uri="{FF2B5EF4-FFF2-40B4-BE49-F238E27FC236}">
                <a16:creationId xmlns:a16="http://schemas.microsoft.com/office/drawing/2014/main" id="{A9FC34A6-0F8D-2875-D828-DAABFB045D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23664" y="91284"/>
            <a:ext cx="3870936" cy="49609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Google Shape;318;p31">
            <a:extLst>
              <a:ext uri="{FF2B5EF4-FFF2-40B4-BE49-F238E27FC236}">
                <a16:creationId xmlns:a16="http://schemas.microsoft.com/office/drawing/2014/main" id="{A11B87AD-AC34-CB2E-7E86-351D7D9CFE28}"/>
              </a:ext>
            </a:extLst>
          </p:cNvPr>
          <p:cNvSpPr/>
          <p:nvPr/>
        </p:nvSpPr>
        <p:spPr>
          <a:xfrm>
            <a:off x="4871557" y="2468138"/>
            <a:ext cx="324600" cy="12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5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9;p31">
            <a:extLst>
              <a:ext uri="{FF2B5EF4-FFF2-40B4-BE49-F238E27FC236}">
                <a16:creationId xmlns:a16="http://schemas.microsoft.com/office/drawing/2014/main" id="{730BF5EB-4E4D-0350-A540-91B556054806}"/>
              </a:ext>
            </a:extLst>
          </p:cNvPr>
          <p:cNvSpPr txBox="1"/>
          <p:nvPr/>
        </p:nvSpPr>
        <p:spPr>
          <a:xfrm>
            <a:off x="2256125" y="2149296"/>
            <a:ext cx="294003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compute capacity of modern smartphone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320;p31">
            <a:extLst>
              <a:ext uri="{FF2B5EF4-FFF2-40B4-BE49-F238E27FC236}">
                <a16:creationId xmlns:a16="http://schemas.microsoft.com/office/drawing/2014/main" id="{CF01A615-D6B5-09CC-99D9-F0DC2643F068}"/>
              </a:ext>
            </a:extLst>
          </p:cNvPr>
          <p:cNvSpPr txBox="1"/>
          <p:nvPr/>
        </p:nvSpPr>
        <p:spPr>
          <a:xfrm>
            <a:off x="311700" y="468997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700" u="sng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World in Data blogpost</a:t>
            </a:r>
            <a:endParaRPr sz="700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686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D8F4-08A8-3DFE-4383-3E5A39B5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Types of algorithms</a:t>
            </a:r>
          </a:p>
        </p:txBody>
      </p:sp>
      <p:graphicFrame>
        <p:nvGraphicFramePr>
          <p:cNvPr id="3" name="Google Shape;326;p32">
            <a:extLst>
              <a:ext uri="{FF2B5EF4-FFF2-40B4-BE49-F238E27FC236}">
                <a16:creationId xmlns:a16="http://schemas.microsoft.com/office/drawing/2014/main" id="{2F64CEE8-6067-0943-1133-63DEFA01EA2A}"/>
              </a:ext>
            </a:extLst>
          </p:cNvPr>
          <p:cNvGraphicFramePr/>
          <p:nvPr/>
        </p:nvGraphicFramePr>
        <p:xfrm>
          <a:off x="4303125" y="1128100"/>
          <a:ext cx="4009175" cy="2693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rule-based</a:t>
                      </a:r>
                      <a:endParaRPr sz="1600"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machine learning</a:t>
                      </a:r>
                      <a:endParaRPr sz="1600"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Inter"/>
                          <a:ea typeface="Inter"/>
                          <a:cs typeface="Inter"/>
                          <a:sym typeface="Inter"/>
                        </a:rPr>
                        <a:t>expert system</a:t>
                      </a:r>
                      <a:endParaRPr sz="16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Inter"/>
                          <a:ea typeface="Inter"/>
                          <a:cs typeface="Inter"/>
                          <a:sym typeface="Inter"/>
                        </a:rPr>
                        <a:t>decision tree,</a:t>
                      </a:r>
                      <a:br>
                        <a:rPr lang="en-GB" sz="1600">
                          <a:latin typeface="Inter"/>
                          <a:ea typeface="Inter"/>
                          <a:cs typeface="Inter"/>
                          <a:sym typeface="Inter"/>
                        </a:rPr>
                      </a:br>
                      <a:r>
                        <a:rPr lang="en-GB" sz="1600">
                          <a:latin typeface="Inter"/>
                          <a:ea typeface="Inter"/>
                          <a:cs typeface="Inter"/>
                          <a:sym typeface="Inter"/>
                        </a:rPr>
                        <a:t>neural network</a:t>
                      </a:r>
                      <a:endParaRPr sz="16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Inter"/>
                          <a:ea typeface="Inter"/>
                          <a:cs typeface="Inter"/>
                          <a:sym typeface="Inter"/>
                        </a:rPr>
                        <a:t>threshold values</a:t>
                      </a:r>
                      <a:endParaRPr sz="16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Inter"/>
                          <a:ea typeface="Inter"/>
                          <a:cs typeface="Inter"/>
                          <a:sym typeface="Inter"/>
                        </a:rPr>
                        <a:t>autocorrelations</a:t>
                      </a:r>
                      <a:endParaRPr sz="16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Google Shape;327;p32">
            <a:extLst>
              <a:ext uri="{FF2B5EF4-FFF2-40B4-BE49-F238E27FC236}">
                <a16:creationId xmlns:a16="http://schemas.microsoft.com/office/drawing/2014/main" id="{9A4C1D36-1023-FEDF-5866-965E4F3071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777" y="1193675"/>
            <a:ext cx="2653209" cy="137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8;p32">
            <a:extLst>
              <a:ext uri="{FF2B5EF4-FFF2-40B4-BE49-F238E27FC236}">
                <a16:creationId xmlns:a16="http://schemas.microsoft.com/office/drawing/2014/main" id="{5C587099-40A0-9EAE-2E55-9FB42BCC66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72" y="2881500"/>
            <a:ext cx="2910215" cy="1681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329;p32">
            <a:extLst>
              <a:ext uri="{FF2B5EF4-FFF2-40B4-BE49-F238E27FC236}">
                <a16:creationId xmlns:a16="http://schemas.microsoft.com/office/drawing/2014/main" id="{14BA1580-4DFB-1709-EBC5-38AD8D6A154D}"/>
              </a:ext>
            </a:extLst>
          </p:cNvPr>
          <p:cNvCxnSpPr/>
          <p:nvPr/>
        </p:nvCxnSpPr>
        <p:spPr>
          <a:xfrm>
            <a:off x="430112" y="2746338"/>
            <a:ext cx="7882200" cy="0"/>
          </a:xfrm>
          <a:prstGeom prst="straightConnector1">
            <a:avLst/>
          </a:prstGeom>
          <a:noFill/>
          <a:ln w="9525" cap="flat" cmpd="sng">
            <a:solidFill>
              <a:srgbClr val="02518A"/>
            </a:solidFill>
            <a:prstDash val="lg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7332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7D66-F69C-BC43-4B3D-9244914D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is not magic, pigeons can do it, too</a:t>
            </a:r>
          </a:p>
        </p:txBody>
      </p:sp>
      <p:pic>
        <p:nvPicPr>
          <p:cNvPr id="3" name="Google Shape;338;p33">
            <a:extLst>
              <a:ext uri="{FF2B5EF4-FFF2-40B4-BE49-F238E27FC236}">
                <a16:creationId xmlns:a16="http://schemas.microsoft.com/office/drawing/2014/main" id="{A25A2ACC-B0CD-BA6B-C8E0-C96DBFEFAAB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3" r="760"/>
          <a:stretch/>
        </p:blipFill>
        <p:spPr>
          <a:xfrm>
            <a:off x="4076675" y="2198900"/>
            <a:ext cx="4842975" cy="250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Google Shape;339;p33">
            <a:extLst>
              <a:ext uri="{FF2B5EF4-FFF2-40B4-BE49-F238E27FC236}">
                <a16:creationId xmlns:a16="http://schemas.microsoft.com/office/drawing/2014/main" id="{A3D16B85-FBD4-3D7F-D39C-2DB7887AE054}"/>
              </a:ext>
            </a:extLst>
          </p:cNvPr>
          <p:cNvSpPr txBox="1"/>
          <p:nvPr/>
        </p:nvSpPr>
        <p:spPr>
          <a:xfrm>
            <a:off x="386714" y="4853634"/>
            <a:ext cx="4716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 strike="noStrike" cap="none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https://journals.plos.org/plosone/article?id=10.1371/journal.pone.0141357</a:t>
            </a:r>
            <a:endParaRPr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Google Shape;340;p33">
            <a:extLst>
              <a:ext uri="{FF2B5EF4-FFF2-40B4-BE49-F238E27FC236}">
                <a16:creationId xmlns:a16="http://schemas.microsoft.com/office/drawing/2014/main" id="{E8C6383B-2891-F084-9C17-5B4D017F59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14" y="1073258"/>
            <a:ext cx="4461661" cy="25079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15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EEBB-E0C0-643A-CAFE-7C00EEC6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Portable AI for diagnostics is available</a:t>
            </a:r>
          </a:p>
        </p:txBody>
      </p:sp>
      <p:pic>
        <p:nvPicPr>
          <p:cNvPr id="3" name="Google Shape;345;p34">
            <a:extLst>
              <a:ext uri="{FF2B5EF4-FFF2-40B4-BE49-F238E27FC236}">
                <a16:creationId xmlns:a16="http://schemas.microsoft.com/office/drawing/2014/main" id="{E42CD77C-B9EE-3D5C-D99B-F3D5F41497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7750" y="1760500"/>
            <a:ext cx="1703924" cy="1135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Google Shape;347;p34">
            <a:extLst>
              <a:ext uri="{FF2B5EF4-FFF2-40B4-BE49-F238E27FC236}">
                <a16:creationId xmlns:a16="http://schemas.microsoft.com/office/drawing/2014/main" id="{EECA73B6-CF06-7BEC-833B-3D964A853A96}"/>
              </a:ext>
            </a:extLst>
          </p:cNvPr>
          <p:cNvSpPr txBox="1">
            <a:spLocks/>
          </p:cNvSpPr>
          <p:nvPr/>
        </p:nvSpPr>
        <p:spPr>
          <a:xfrm>
            <a:off x="3973600" y="1080325"/>
            <a:ext cx="421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300" i="1" dirty="0"/>
              <a:t>“There is a huge radiology gap, and a report from WHO indicates that two-thirds of the world’s population of over five billion people do not have or have less access to a radiologist and radiologic diagnostic support tools,” - 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GB" sz="1300" dirty="0"/>
              <a:t>Mustapha </a:t>
            </a:r>
            <a:r>
              <a:rPr lang="en-GB" sz="1300" dirty="0" err="1"/>
              <a:t>Zaidan</a:t>
            </a:r>
            <a:r>
              <a:rPr lang="en-GB" sz="1300" dirty="0"/>
              <a:t>, co-founder </a:t>
            </a:r>
            <a:r>
              <a:rPr lang="en-GB" sz="1300" dirty="0" err="1"/>
              <a:t>Chestify</a:t>
            </a:r>
            <a:endParaRPr lang="en-GB" sz="1300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endParaRPr lang="en-GB" sz="13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300" b="1" dirty="0"/>
              <a:t>Current state of technology:</a:t>
            </a:r>
          </a:p>
          <a:p>
            <a:pPr marL="357188" indent="-21113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 panose="020B0604020202020204" pitchFamily="34" charset="0"/>
              <a:buChar char="•"/>
            </a:pPr>
            <a:r>
              <a:rPr lang="en-GB" sz="1300" dirty="0"/>
              <a:t>Portable X-ray facilities are being tested in various low-resource settings </a:t>
            </a:r>
          </a:p>
          <a:p>
            <a:pPr marL="357188" indent="-21113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 panose="020B0604020202020204" pitchFamily="34" charset="0"/>
              <a:buChar char="•"/>
            </a:pPr>
            <a:r>
              <a:rPr lang="en-GB" sz="1300" dirty="0"/>
              <a:t>Laptop-based AI can diagnose diseases reliably, e.g. tuberculosis</a:t>
            </a:r>
          </a:p>
        </p:txBody>
      </p:sp>
      <p:sp>
        <p:nvSpPr>
          <p:cNvPr id="5" name="Google Shape;348;p34">
            <a:extLst>
              <a:ext uri="{FF2B5EF4-FFF2-40B4-BE49-F238E27FC236}">
                <a16:creationId xmlns:a16="http://schemas.microsoft.com/office/drawing/2014/main" id="{574A5642-ACDA-4D89-E86D-D677E0B433D8}"/>
              </a:ext>
            </a:extLst>
          </p:cNvPr>
          <p:cNvSpPr txBox="1"/>
          <p:nvPr/>
        </p:nvSpPr>
        <p:spPr>
          <a:xfrm>
            <a:off x="386714" y="4853634"/>
            <a:ext cx="4716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latin typeface="Lato"/>
                <a:ea typeface="Lato"/>
                <a:cs typeface="Lato"/>
                <a:sym typeface="Lato"/>
              </a:rPr>
              <a:t>Sources: </a:t>
            </a:r>
            <a:r>
              <a:rPr lang="en-GB" sz="800" u="sng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Chestify AI</a:t>
            </a:r>
            <a:r>
              <a:rPr lang="en-GB" sz="800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800" u="sng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field study South Africa</a:t>
            </a:r>
            <a:r>
              <a:rPr lang="en-GB" sz="800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800" u="sng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Fujifilm</a:t>
            </a:r>
            <a:r>
              <a:rPr lang="en-GB" sz="800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800" u="sng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Thirona</a:t>
            </a:r>
            <a:r>
              <a:rPr lang="en-GB" sz="800" dirty="0">
                <a:solidFill>
                  <a:srgbClr val="02518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 dirty="0">
              <a:solidFill>
                <a:srgbClr val="02518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Google Shape;349;p34">
            <a:extLst>
              <a:ext uri="{FF2B5EF4-FFF2-40B4-BE49-F238E27FC236}">
                <a16:creationId xmlns:a16="http://schemas.microsoft.com/office/drawing/2014/main" id="{14AB2D07-CE12-603D-194F-1FBD7992C5A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952" y="2988009"/>
            <a:ext cx="1935825" cy="10453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" name="Google Shape;350;p34">
            <a:extLst>
              <a:ext uri="{FF2B5EF4-FFF2-40B4-BE49-F238E27FC236}">
                <a16:creationId xmlns:a16="http://schemas.microsoft.com/office/drawing/2014/main" id="{B6413A85-B1F1-1AD7-B686-EAD50DC0961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28591"/>
          <a:stretch/>
        </p:blipFill>
        <p:spPr>
          <a:xfrm>
            <a:off x="386725" y="1052350"/>
            <a:ext cx="1935825" cy="921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5244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364">
      <a:dk1>
        <a:srgbClr val="00558F"/>
      </a:dk1>
      <a:lt1>
        <a:srgbClr val="FFFFFF"/>
      </a:lt1>
      <a:dk2>
        <a:srgbClr val="70A4D8"/>
      </a:dk2>
      <a:lt2>
        <a:srgbClr val="EEECE1"/>
      </a:lt2>
      <a:accent1>
        <a:srgbClr val="00558F"/>
      </a:accent1>
      <a:accent2>
        <a:srgbClr val="70A4D8"/>
      </a:accent2>
      <a:accent3>
        <a:srgbClr val="D71920"/>
      </a:accent3>
      <a:accent4>
        <a:srgbClr val="939598"/>
      </a:accent4>
      <a:accent5>
        <a:srgbClr val="E9C31E"/>
      </a:accent5>
      <a:accent6>
        <a:srgbClr val="8AB27B"/>
      </a:accent6>
      <a:hlink>
        <a:srgbClr val="D71920"/>
      </a:hlink>
      <a:folHlink>
        <a:srgbClr val="D7192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 anchorCtr="0"/>
      <a:lstStyle>
        <a:defPPr algn="ctr">
          <a:defRPr sz="16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0" rtlCol="0">
        <a:spAutoFit/>
      </a:bodyPr>
      <a:lstStyle>
        <a:defPPr>
          <a:lnSpc>
            <a:spcPct val="110000"/>
          </a:lnSpc>
          <a:spcBef>
            <a:spcPts val="312"/>
          </a:spcBef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92EBD600782748B6772AF546ED85FB" ma:contentTypeVersion="14" ma:contentTypeDescription="Create a new document." ma:contentTypeScope="" ma:versionID="8adfcaf6eab397dfa23f67580aaaf411">
  <xsd:schema xmlns:xsd="http://www.w3.org/2001/XMLSchema" xmlns:xs="http://www.w3.org/2001/XMLSchema" xmlns:p="http://schemas.microsoft.com/office/2006/metadata/properties" xmlns:ns2="14fdd927-423d-4218-bbce-4d4c64f60d02" xmlns:ns3="84f8c079-666c-421a-b41c-c27457272f21" targetNamespace="http://schemas.microsoft.com/office/2006/metadata/properties" ma:root="true" ma:fieldsID="b03e3b85b0cf33e0eb5f1e9c87f2f82c" ns2:_="" ns3:_="">
    <xsd:import namespace="14fdd927-423d-4218-bbce-4d4c64f60d02"/>
    <xsd:import namespace="84f8c079-666c-421a-b41c-c27457272f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fdd927-423d-4218-bbce-4d4c64f60d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451db294-31ba-47ec-b9a6-ce41d3a364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8c079-666c-421a-b41c-c27457272f2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cb487834-775b-49b2-a649-ebd4b18ebf12}" ma:internalName="TaxCatchAll" ma:showField="CatchAllData" ma:web="84f8c079-666c-421a-b41c-c27457272f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f8c079-666c-421a-b41c-c27457272f21">
      <UserInfo>
        <DisplayName>Liesbeth Huisman</DisplayName>
        <AccountId>63</AccountId>
        <AccountType/>
      </UserInfo>
    </SharedWithUsers>
    <lcf76f155ced4ddcb4097134ff3c332f xmlns="14fdd927-423d-4218-bbce-4d4c64f60d02">
      <Terms xmlns="http://schemas.microsoft.com/office/infopath/2007/PartnerControls"/>
    </lcf76f155ced4ddcb4097134ff3c332f>
    <TaxCatchAll xmlns="84f8c079-666c-421a-b41c-c27457272f21" xsi:nil="true"/>
  </documentManagement>
</p:properties>
</file>

<file path=customXml/itemProps1.xml><?xml version="1.0" encoding="utf-8"?>
<ds:datastoreItem xmlns:ds="http://schemas.openxmlformats.org/officeDocument/2006/customXml" ds:itemID="{A6657D18-EAE9-4520-B2EF-1A0348B6C4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fdd927-423d-4218-bbce-4d4c64f60d02"/>
    <ds:schemaRef ds:uri="84f8c079-666c-421a-b41c-c27457272f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AD2AC3-7388-4188-AC15-509795DF3E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1F4E6B-9BEF-4CC1-AC61-5EFF4F2F6B75}">
  <ds:schemaRefs>
    <ds:schemaRef ds:uri="4090d0dc-1332-43f5-8622-b4406d2d60e3"/>
    <ds:schemaRef ds:uri="d508ae5d-a248-486f-a8ce-1c7db3222f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84f8c079-666c-421a-b41c-c27457272f21"/>
    <ds:schemaRef ds:uri="14fdd927-423d-4218-bbce-4d4c64f60d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</TotalTime>
  <Words>1987</Words>
  <Application>Microsoft Macintosh PowerPoint</Application>
  <PresentationFormat>On-screen Show (16:9)</PresentationFormat>
  <Paragraphs>287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Inter</vt:lpstr>
      <vt:lpstr>Inter ExtraBold</vt:lpstr>
      <vt:lpstr>Lato</vt:lpstr>
      <vt:lpstr>Muli</vt:lpstr>
      <vt:lpstr>Nunito Sans Light</vt:lpstr>
      <vt:lpstr>System Font Regular</vt:lpstr>
      <vt:lpstr>Wingdings</vt:lpstr>
      <vt:lpstr>Office Theme</vt:lpstr>
      <vt:lpstr>think-cell Slide</vt:lpstr>
      <vt:lpstr>Health Data Commons as a catalyst for UHC</vt:lpstr>
      <vt:lpstr>Part I A bird’s-eye view of digital technologies</vt:lpstr>
      <vt:lpstr>The landscape of digital technologies</vt:lpstr>
      <vt:lpstr>The landscape of digital technologies</vt:lpstr>
      <vt:lpstr>In memoriam: Gordon Moore (1929 – 2023)</vt:lpstr>
      <vt:lpstr>AI is not intelligent (yet), it is very powerful though</vt:lpstr>
      <vt:lpstr>Types of algorithms</vt:lpstr>
      <vt:lpstr>AI is not magic, pigeons can do it, too</vt:lpstr>
      <vt:lpstr>Portable AI for diagnostics is available</vt:lpstr>
      <vt:lpstr>Remote fetal monitoring</vt:lpstr>
      <vt:lpstr>The landscape of digital technologies</vt:lpstr>
      <vt:lpstr>The Internet: distributed networking</vt:lpstr>
      <vt:lpstr>Evolution of mobile network speeds</vt:lpstr>
      <vt:lpstr>How did the internet become of ubiquitous?</vt:lpstr>
      <vt:lpstr>The landscape of digital technologies</vt:lpstr>
      <vt:lpstr>Storage has become 10x cheaper every 10 years</vt:lpstr>
      <vt:lpstr>From application-centric to data-centric</vt:lpstr>
      <vt:lpstr>From digital platforms to data platforms</vt:lpstr>
      <vt:lpstr>Conceptualizing data reuse with the hourglass model  </vt:lpstr>
      <vt:lpstr>Part II Health Data Commons as a cornerstone of our new paradigm</vt:lpstr>
      <vt:lpstr>What is a commons?</vt:lpstr>
      <vt:lpstr>What is a data commons?</vt:lpstr>
      <vt:lpstr>Our common task: Demonstrating governance model for health data sharing for the common good</vt:lpstr>
      <vt:lpstr>The hard part is the easiest: Our technical blueprint for a health data commons</vt:lpstr>
      <vt:lpstr>Demonstrating health data commons with MomCare</vt:lpstr>
      <vt:lpstr>WHAT: Results technical demonstrators with MomCare Tanzania </vt:lpstr>
      <vt:lpstr>Taking the lead in a coalition of the willing and explore potential ecosystem partners</vt:lpstr>
      <vt:lpstr>Thank you for your time.</vt:lpstr>
    </vt:vector>
  </TitlesOfParts>
  <Manager/>
  <Company>Laik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Remco Homberg</dc:creator>
  <cp:keywords/>
  <dc:description/>
  <cp:lastModifiedBy>Daniel Kapitan</cp:lastModifiedBy>
  <cp:revision>6</cp:revision>
  <dcterms:created xsi:type="dcterms:W3CDTF">2018-11-13T11:51:30Z</dcterms:created>
  <dcterms:modified xsi:type="dcterms:W3CDTF">2023-08-24T11:43:19Z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0x0101006460AAAB01F79447B231CE2E89B63D0C</vt:lpwstr>
  </property>
  <property fmtid="{D5CDD505-2E9C-101B-9397-08002B2CF9AE}" pid="3" name="AuthorIds_UIVersion_2560">
    <vt:lpwstr>21</vt:lpwstr>
  </property>
</Properties>
</file>